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815" r:id="rId2"/>
    <p:sldId id="816" r:id="rId3"/>
    <p:sldId id="794" r:id="rId4"/>
    <p:sldId id="795" r:id="rId5"/>
    <p:sldId id="796" r:id="rId6"/>
    <p:sldId id="797" r:id="rId7"/>
    <p:sldId id="869" r:id="rId8"/>
    <p:sldId id="870" r:id="rId9"/>
    <p:sldId id="871" r:id="rId10"/>
    <p:sldId id="801" r:id="rId11"/>
    <p:sldId id="802" r:id="rId12"/>
    <p:sldId id="803" r:id="rId13"/>
    <p:sldId id="804" r:id="rId14"/>
    <p:sldId id="805" r:id="rId15"/>
    <p:sldId id="806" r:id="rId16"/>
    <p:sldId id="807" r:id="rId17"/>
    <p:sldId id="808" r:id="rId18"/>
    <p:sldId id="809" r:id="rId19"/>
    <p:sldId id="810" r:id="rId20"/>
    <p:sldId id="811" r:id="rId21"/>
    <p:sldId id="812" r:id="rId22"/>
    <p:sldId id="813" r:id="rId23"/>
    <p:sldId id="814" r:id="rId24"/>
    <p:sldId id="817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32" r:id="rId40"/>
    <p:sldId id="833" r:id="rId41"/>
    <p:sldId id="834" r:id="rId42"/>
    <p:sldId id="855" r:id="rId43"/>
    <p:sldId id="856" r:id="rId44"/>
    <p:sldId id="857" r:id="rId45"/>
    <p:sldId id="858" r:id="rId46"/>
    <p:sldId id="859" r:id="rId47"/>
    <p:sldId id="860" r:id="rId48"/>
    <p:sldId id="861" r:id="rId49"/>
    <p:sldId id="862" r:id="rId50"/>
    <p:sldId id="863" r:id="rId51"/>
    <p:sldId id="864" r:id="rId52"/>
    <p:sldId id="865" r:id="rId53"/>
    <p:sldId id="866" r:id="rId54"/>
    <p:sldId id="867" r:id="rId55"/>
    <p:sldId id="868" r:id="rId56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594" y="1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5FD5-622E-48C6-B543-8C937B0D7D6D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79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594" y="6456379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D1C09-D030-44ED-B486-47D3A0FFB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80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5D0EC-46CC-4A04-87B1-12B43A8986B2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B67F-8B8A-4BE4-96E9-F868464512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04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7316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42879" indent="-285722" defTabSz="487316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42891" indent="-228579" defTabSz="487316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600047" indent="-228579" defTabSz="487316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2057203" indent="-228579" defTabSz="487316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514359" indent="-228579" defTabSz="487316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971515" indent="-228579" defTabSz="487316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428672" indent="-228579" defTabSz="487316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885829" indent="-228579" defTabSz="487316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81011" algn="l"/>
                <a:tab pos="2969928" algn="l"/>
                <a:tab pos="3962021" algn="l"/>
                <a:tab pos="4952527" algn="l"/>
                <a:tab pos="5943032" algn="l"/>
                <a:tab pos="6931949" algn="l"/>
                <a:tab pos="7922455" algn="l"/>
                <a:tab pos="8912960" algn="l"/>
                <a:tab pos="9903466" algn="l"/>
                <a:tab pos="10895557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9A0D4FD0-DF75-4FD5-972A-AC50289529AC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2</a:t>
            </a:fld>
            <a:endParaRPr kumimoji="0" lang="en-GB" altLang="ko-KR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091" y="3374073"/>
            <a:ext cx="7508432" cy="31988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50" tIns="49526" rIns="99050" bIns="49526" anchor="ctr"/>
          <a:lstStyle/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65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D60967BA-3A1C-4D89-9225-663177A41949}" type="slidenum">
              <a:rPr kumimoji="0" lang="ko-KR" altLang="en-GB" sz="1300" smtClean="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11</a:t>
            </a:fld>
            <a:endParaRPr kumimoji="0" lang="en-GB" altLang="ko-KR" sz="130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4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32" tIns="49516" rIns="99032" bIns="49516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8493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485775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4857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9013" algn="l"/>
                <a:tab pos="1979613" algn="l"/>
                <a:tab pos="2970213" algn="l"/>
                <a:tab pos="3960813" algn="l"/>
                <a:tab pos="4951413" algn="l"/>
                <a:tab pos="5942013" algn="l"/>
                <a:tab pos="6931025" algn="l"/>
                <a:tab pos="7920038" algn="l"/>
                <a:tab pos="8912225" algn="l"/>
                <a:tab pos="9901238" algn="l"/>
                <a:tab pos="10893425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D60967BA-3A1C-4D89-9225-663177A41949}" type="slidenum">
              <a:rPr kumimoji="0" lang="ko-KR" altLang="en-GB" sz="1300" smtClean="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24</a:t>
            </a:fld>
            <a:endParaRPr kumimoji="0" lang="en-GB" altLang="ko-KR" sz="130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4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32" tIns="49516" rIns="99032" bIns="49516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46028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D60967BA-3A1C-4D89-9225-663177A4194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42</a:t>
            </a:fld>
            <a:endParaRPr kumimoji="0" lang="en-GB" altLang="ko-KR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704897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43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4975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44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4844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45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433469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46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83936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47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3310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48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145764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49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970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CA55EE04-63FB-46D0-B880-A8D1F06EFCB3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3</a:t>
            </a:fld>
            <a:endParaRPr kumimoji="0" lang="en-GB" altLang="ko-KR" sz="13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981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50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721783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51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29566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52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148569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53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724661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879" indent="-285722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2891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047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203" indent="-228579" defTabSz="485729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5pPr>
            <a:lvl6pPr marL="251435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2971515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3428672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3885829" indent="-228579" defTabSz="48572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88918" algn="l"/>
                <a:tab pos="1979424" algn="l"/>
                <a:tab pos="2969928" algn="l"/>
                <a:tab pos="3960434" algn="l"/>
                <a:tab pos="4950939" algn="l"/>
                <a:tab pos="5941445" algn="l"/>
                <a:tab pos="6930362" algn="l"/>
                <a:tab pos="7919281" algn="l"/>
                <a:tab pos="8911372" algn="l"/>
                <a:tab pos="9900291" algn="l"/>
                <a:tab pos="10892383" algn="l"/>
              </a:tabLst>
              <a:defRPr kumimoji="1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pitchFamily="50" charset="-127"/>
              <a:buNone/>
            </a:pPr>
            <a:fld id="{CEE6B074-17AB-49A0-9164-8FAD37251209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pitchFamily="50" charset="-127"/>
                <a:buNone/>
              </a:pPr>
              <a:t>54</a:t>
            </a:fld>
            <a:endParaRPr kumimoji="0" lang="en-GB" altLang="ko-KR" sz="13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665" y="3374113"/>
            <a:ext cx="7507287" cy="31993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9022" tIns="49511" rIns="99022" bIns="49511" anchor="ctr"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4600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4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59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5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0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6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80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7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39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8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64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9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077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1pPr>
            <a:lvl2pPr marL="716581" indent="-27560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2pPr>
            <a:lvl3pPr marL="1102433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3pPr>
            <a:lvl4pPr marL="1543405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4pPr>
            <a:lvl5pPr marL="1984378" indent="-220487" defTabSz="468534" eaLnBrk="0" latinLnBrk="1" hangingPunct="0">
              <a:spcBef>
                <a:spcPct val="30000"/>
              </a:spcBef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5pPr>
            <a:lvl6pPr marL="242535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6pPr>
            <a:lvl7pPr marL="2866323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7pPr>
            <a:lvl8pPr marL="3307297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8pPr>
            <a:lvl9pPr marL="3748271" indent="-220487" defTabSz="468534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53910" algn="l"/>
                <a:tab pos="1909352" algn="l"/>
                <a:tab pos="2864793" algn="l"/>
                <a:tab pos="3820235" algn="l"/>
                <a:tab pos="4775676" algn="l"/>
                <a:tab pos="5731118" algn="l"/>
                <a:tab pos="6685027" algn="l"/>
                <a:tab pos="7640468" algn="l"/>
                <a:tab pos="8597441" algn="l"/>
                <a:tab pos="9551352" algn="l"/>
                <a:tab pos="10508324" algn="l"/>
              </a:tabLst>
              <a:defRPr kumimoji="1" sz="1200">
                <a:solidFill>
                  <a:srgbClr val="000000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 typeface="굴림" charset="-127"/>
              <a:buNone/>
            </a:pPr>
            <a:fld id="{7125DA35-1D35-4932-B872-F68027DE8A1E}" type="slidenum">
              <a:rPr kumimoji="0" lang="ko-KR" altLang="en-GB" sz="1300"/>
              <a:pPr eaLnBrk="1" latinLnBrk="0" hangingPunct="1">
                <a:spcBef>
                  <a:spcPct val="0"/>
                </a:spcBef>
                <a:buFont typeface="굴림" charset="-127"/>
                <a:buNone/>
              </a:pPr>
              <a:t>10</a:t>
            </a:fld>
            <a:endParaRPr kumimoji="0" lang="en-GB" altLang="ko-KR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285" y="3227500"/>
            <a:ext cx="7283656" cy="3063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538" tIns="47770" rIns="95538" bIns="47770" anchor="ctr"/>
          <a:lstStyle/>
          <a:p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57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4426"/>
            <a:ext cx="10515600" cy="43000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23815"/>
            <a:ext cx="10515600" cy="5153148"/>
          </a:xfrm>
        </p:spPr>
        <p:txBody>
          <a:bodyPr>
            <a:normAutofit/>
          </a:bodyPr>
          <a:lstStyle>
            <a:lvl1pPr>
              <a:defRPr sz="1600" b="1"/>
            </a:lvl1pPr>
            <a:lvl2pPr>
              <a:defRPr sz="1600" b="1"/>
            </a:lvl2pPr>
            <a:lvl3pPr marL="1143000" indent="-228600">
              <a:buSzPct val="90000"/>
              <a:buFont typeface="Wingdings" panose="05000000000000000000" pitchFamily="2" charset="2"/>
              <a:buChar char="§"/>
              <a:defRPr sz="16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92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26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54132"/>
            <a:ext cx="10515600" cy="689993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3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54132"/>
            <a:ext cx="10515600" cy="689993"/>
          </a:xfrm>
        </p:spPr>
        <p:txBody>
          <a:bodyPr>
            <a:noAutofit/>
          </a:bodyPr>
          <a:lstStyle>
            <a:lvl1pPr algn="ctr">
              <a:defRPr sz="2400"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5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52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99456" y="2276872"/>
            <a:ext cx="9985109" cy="665584"/>
          </a:xfrm>
        </p:spPr>
        <p:txBody>
          <a:bodyPr/>
          <a:lstStyle>
            <a:lvl1pPr algn="ctr">
              <a:defRPr sz="32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457267" y="6308726"/>
            <a:ext cx="2438400" cy="371475"/>
          </a:xfrm>
        </p:spPr>
        <p:txBody>
          <a:bodyPr/>
          <a:lstStyle>
            <a:lvl1pPr algn="r">
              <a:spcBef>
                <a:spcPct val="50000"/>
              </a:spcBef>
              <a:defRPr sz="1200" b="0">
                <a:solidFill>
                  <a:srgbClr val="5E574E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167B13BD-08F8-4306-8E9C-823244D027DC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3000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339" y="44624"/>
            <a:ext cx="9793088" cy="503238"/>
          </a:xfrm>
        </p:spPr>
        <p:txBody>
          <a:bodyPr/>
          <a:lstStyle>
            <a:lvl1pPr algn="l">
              <a:defRPr sz="24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>
              <a:spcBef>
                <a:spcPct val="50000"/>
              </a:spcBef>
              <a:defRPr sz="1200" b="0">
                <a:solidFill>
                  <a:srgbClr val="5E574E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E430FA95-7F98-411D-AAFE-1FE44FDDBCC2}" type="slidenum">
              <a:rPr lang="en-GB" altLang="ko-KR"/>
              <a:pPr>
                <a:defRPr/>
              </a:pPr>
              <a:t>‹#›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96044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29724"/>
            <a:ext cx="10515600" cy="518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42775-8AFA-4C0E-ABB6-453B16820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  <p:sldLayoutId id="2147483659" r:id="rId6"/>
    <p:sldLayoutId id="214748366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맑은 고딕" panose="020B0503020000020004" pitchFamily="50" charset="-127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layground.arduino.cc/Main/DevelopmentTools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APIStyleGuide" TargetMode="External"/><Relationship Id="rId2" Type="http://schemas.openxmlformats.org/officeDocument/2006/relationships/hyperlink" Target="https://www.arduino.cc/en/Reference/Librarie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HomePage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Produc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wsystem.co.kr/index.ph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kr.mouser.com/ProductDetail/Microchip-Technology-Atmel/ATMEGA328-AU?qs=lwdSMh1/oYJRHuGBjWz9Pg==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Practice-II</a:t>
            </a:r>
            <a:br>
              <a:rPr lang="en-US" altLang="ko-KR" dirty="0" smtClean="0"/>
            </a:br>
            <a:r>
              <a:rPr lang="en-US" altLang="ko-KR" dirty="0" smtClean="0"/>
              <a:t>Arduino Programming on </a:t>
            </a:r>
            <a:r>
              <a:rPr lang="en-US" altLang="ko-KR" dirty="0" err="1" smtClean="0"/>
              <a:t>WoW</a:t>
            </a:r>
            <a:r>
              <a:rPr lang="en-US" altLang="ko-KR" dirty="0" smtClean="0"/>
              <a:t> Kit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 IDE</a:t>
            </a:r>
            <a:endParaRPr lang="en-GB" altLang="ko-KR" dirty="0" smtClean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Arduino Software</a:t>
            </a:r>
          </a:p>
          <a:p>
            <a:pPr lvl="1"/>
            <a:r>
              <a:rPr lang="en-US" altLang="ko-KR" dirty="0" smtClean="0"/>
              <a:t>Software development tool for Arduino.</a:t>
            </a:r>
          </a:p>
          <a:p>
            <a:r>
              <a:rPr lang="en-US" altLang="ko-KR" dirty="0" smtClean="0"/>
              <a:t>AVR Studio</a:t>
            </a:r>
          </a:p>
          <a:p>
            <a:pPr lvl="1"/>
            <a:r>
              <a:rPr lang="en-GB" altLang="ko-KR" dirty="0" smtClean="0"/>
              <a:t>Free IDE from Atmel </a:t>
            </a:r>
            <a:r>
              <a:rPr lang="en-GB" altLang="ko-KR" dirty="0" smtClean="0"/>
              <a:t>(Microchip</a:t>
            </a:r>
            <a:r>
              <a:rPr lang="en-GB" altLang="ko-KR" dirty="0" smtClean="0"/>
              <a:t>)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2"/>
            <a:r>
              <a:rPr lang="en-GB" altLang="ko-KR" dirty="0" smtClean="0"/>
              <a:t>AVR Studio 4, 5, </a:t>
            </a:r>
            <a:r>
              <a:rPr lang="en-GB" altLang="ko-KR" dirty="0" smtClean="0"/>
              <a:t>6, 7</a:t>
            </a:r>
            <a:endParaRPr lang="en-GB" altLang="ko-KR" dirty="0" smtClean="0"/>
          </a:p>
          <a:p>
            <a:r>
              <a:rPr lang="en-GB" altLang="ko-KR" dirty="0" smtClean="0"/>
              <a:t>Atmel </a:t>
            </a:r>
            <a:r>
              <a:rPr lang="en-GB" altLang="ko-KR" dirty="0" smtClean="0"/>
              <a:t>Studio</a:t>
            </a:r>
          </a:p>
          <a:p>
            <a:pPr lvl="1"/>
            <a:r>
              <a:rPr lang="en-GB" altLang="ko-KR" dirty="0" smtClean="0"/>
              <a:t>Visual Studio 2010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r>
              <a:rPr lang="en-US" altLang="ko-KR" dirty="0" err="1" smtClean="0"/>
              <a:t>WinAVR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Keil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uvision</a:t>
            </a:r>
            <a:r>
              <a:rPr lang="en-US" altLang="ko-KR" dirty="0" smtClean="0"/>
              <a:t>, </a:t>
            </a:r>
            <a:r>
              <a:rPr lang="en-US" altLang="ko-KR" dirty="0"/>
              <a:t>Arduino Eclipse </a:t>
            </a:r>
            <a:r>
              <a:rPr lang="en-US" altLang="ko-KR" dirty="0" smtClean="0"/>
              <a:t>IDE,  </a:t>
            </a:r>
            <a:r>
              <a:rPr lang="en-US" altLang="ko-KR" dirty="0" smtClean="0"/>
              <a:t>Etc</a:t>
            </a:r>
            <a:r>
              <a:rPr lang="en-US" altLang="ko-KR" dirty="0" smtClean="0"/>
              <a:t>…</a:t>
            </a:r>
            <a:endParaRPr lang="en-GB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3" y="3815368"/>
            <a:ext cx="2232248" cy="174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783071"/>
            <a:ext cx="2229271" cy="164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91920" y="5823801"/>
            <a:ext cx="578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5"/>
              </a:rPr>
              <a:t>http://playground.arduino.cc/Main/DevelopmentTools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1494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 </a:t>
            </a:r>
            <a:r>
              <a:rPr lang="en-US" altLang="ko-KR" dirty="0" smtClean="0"/>
              <a:t>Programming</a:t>
            </a:r>
            <a:endParaRPr lang="en-GB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753600" y="6308725"/>
            <a:ext cx="2438400" cy="371475"/>
          </a:xfrm>
        </p:spPr>
        <p:txBody>
          <a:bodyPr/>
          <a:lstStyle/>
          <a:p>
            <a:fld id="{167B13BD-08F8-4306-8E9C-823244D027DC}" type="slidenum">
              <a:rPr lang="en-GB" altLang="ko-KR" smtClean="0"/>
              <a:pPr/>
              <a:t>11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623155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Arduino IDE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Arduino Software (IDE)</a:t>
            </a:r>
          </a:p>
          <a:p>
            <a:pPr lvl="1"/>
            <a:r>
              <a:rPr lang="ko-KR" altLang="en-US" smtClean="0"/>
              <a:t>아두이노</a:t>
            </a:r>
            <a:r>
              <a:rPr lang="en-US" altLang="ko-KR" smtClean="0"/>
              <a:t> </a:t>
            </a:r>
            <a:r>
              <a:rPr lang="ko-KR" altLang="en-US" smtClean="0"/>
              <a:t>프로그램 통합 개발환경 </a:t>
            </a:r>
            <a:r>
              <a:rPr lang="en-US" altLang="ko-KR" smtClean="0"/>
              <a:t>(IDE)</a:t>
            </a:r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12</a:t>
            </a:fld>
            <a:endParaRPr lang="en-GB" altLang="ko-K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48" y="2348880"/>
            <a:ext cx="479849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6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Arduino </a:t>
            </a:r>
            <a:r>
              <a:rPr lang="ko-KR" altLang="en-US" smtClean="0"/>
              <a:t>연결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Arduino </a:t>
            </a:r>
            <a:r>
              <a:rPr lang="ko-KR" altLang="en-US" smtClean="0"/>
              <a:t>보드와 호스트 컴퓨터는</a:t>
            </a:r>
            <a:r>
              <a:rPr lang="en-US" altLang="ko-KR" smtClean="0"/>
              <a:t> USB</a:t>
            </a:r>
            <a:r>
              <a:rPr lang="ko-KR" altLang="en-US" smtClean="0"/>
              <a:t>로 연결</a:t>
            </a:r>
            <a:endParaRPr lang="en-US" altLang="ko-KR" smtClean="0"/>
          </a:p>
          <a:p>
            <a:pPr lvl="1"/>
            <a:r>
              <a:rPr lang="ko-KR" altLang="en-US" smtClean="0"/>
              <a:t>호스트 컴퓨터 </a:t>
            </a:r>
            <a:r>
              <a:rPr lang="en-US" altLang="ko-KR" smtClean="0"/>
              <a:t>: USB</a:t>
            </a:r>
            <a:r>
              <a:rPr lang="ko-KR" altLang="en-US" smtClean="0"/>
              <a:t>를 가상 시리얼</a:t>
            </a:r>
            <a:r>
              <a:rPr lang="en-US" altLang="ko-KR" smtClean="0"/>
              <a:t>(Virtual COM) </a:t>
            </a:r>
            <a:r>
              <a:rPr lang="ko-KR" altLang="en-US" smtClean="0"/>
              <a:t>포트로 사용</a:t>
            </a:r>
            <a:endParaRPr lang="en-US" altLang="ko-KR" smtClean="0"/>
          </a:p>
          <a:p>
            <a:pPr lvl="1"/>
            <a:r>
              <a:rPr lang="ko-KR" altLang="en-US" smtClean="0"/>
              <a:t>타겟 보드 </a:t>
            </a:r>
            <a:r>
              <a:rPr lang="en-US" altLang="ko-KR" smtClean="0"/>
              <a:t>: USB-2-Serial </a:t>
            </a:r>
            <a:r>
              <a:rPr lang="ko-KR" altLang="en-US" smtClean="0"/>
              <a:t>변환장치와 부트로더 프로그램을 사용하여 시리얼 포트로 프로그램 업로드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USB</a:t>
            </a:r>
            <a:r>
              <a:rPr lang="ko-KR" altLang="en-US" smtClean="0"/>
              <a:t>를 통하여 타겟보드의 전원공급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13</a:t>
            </a:fld>
            <a:endParaRPr lang="en-GB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62" y="3501008"/>
            <a:ext cx="4983088" cy="25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2.1 USB </a:t>
            </a:r>
            <a:r>
              <a:rPr lang="ko-KR" altLang="en-US" smtClean="0"/>
              <a:t>인터페이스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14</a:t>
            </a:fld>
            <a:endParaRPr lang="en-GB" altLang="ko-KR"/>
          </a:p>
        </p:txBody>
      </p:sp>
      <p:pic>
        <p:nvPicPr>
          <p:cNvPr id="1026" name="Picture 2" descr="https://upload.wikimedia.org/wikipedia/commons/thumb/a/a2/Arduino_Uploader_ko.svg/980px-Arduino_Uploader_k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96" y="1700808"/>
            <a:ext cx="533179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7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PIN Mapping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15</a:t>
            </a:fld>
            <a:endParaRPr lang="en-GB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548680"/>
            <a:ext cx="583264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47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PIN Mapping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16</a:t>
            </a:fld>
            <a:endParaRPr lang="en-GB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692696"/>
            <a:ext cx="3024336" cy="58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836712"/>
            <a:ext cx="329841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80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PIN Mapping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17</a:t>
            </a:fld>
            <a:endParaRPr lang="en-GB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46" y="908720"/>
            <a:ext cx="2558998" cy="565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62164" y="1970548"/>
            <a:ext cx="586807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32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Arduino Header Files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18</a:t>
            </a:fld>
            <a:endParaRPr lang="en-GB" altLang="ko-KR"/>
          </a:p>
        </p:txBody>
      </p:sp>
      <p:sp>
        <p:nvSpPr>
          <p:cNvPr id="3" name="한쪽 모서리가 잘린 사각형 2"/>
          <p:cNvSpPr/>
          <p:nvPr/>
        </p:nvSpPr>
        <p:spPr bwMode="auto">
          <a:xfrm>
            <a:off x="2632842" y="1412776"/>
            <a:ext cx="936104" cy="432048"/>
          </a:xfrm>
          <a:prstGeom prst="snip1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Arduino.h</a:t>
            </a:r>
            <a:endParaRPr lang="ko-KR" altLang="en-US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한쪽 모서리가 잘린 사각형 9"/>
          <p:cNvSpPr/>
          <p:nvPr/>
        </p:nvSpPr>
        <p:spPr bwMode="auto">
          <a:xfrm>
            <a:off x="3352922" y="1995959"/>
            <a:ext cx="1296144" cy="1584176"/>
          </a:xfrm>
          <a:prstGeom prst="snip1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stdlib.h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stdbool.h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string.h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math.h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avr/pgmspace.h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avr/io.h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avr/interrupt.h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binary.h</a:t>
            </a:r>
          </a:p>
        </p:txBody>
      </p:sp>
      <p:cxnSp>
        <p:nvCxnSpPr>
          <p:cNvPr id="5" name="꺾인 연결선 4"/>
          <p:cNvCxnSpPr>
            <a:stCxn id="3" idx="1"/>
          </p:cNvCxnSpPr>
          <p:nvPr/>
        </p:nvCxnSpPr>
        <p:spPr bwMode="auto">
          <a:xfrm rot="16200000" flipH="1">
            <a:off x="3118896" y="1826822"/>
            <a:ext cx="216026" cy="25203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한쪽 모서리가 잘린 사각형 15"/>
          <p:cNvSpPr/>
          <p:nvPr/>
        </p:nvSpPr>
        <p:spPr bwMode="auto">
          <a:xfrm>
            <a:off x="5297138" y="2996952"/>
            <a:ext cx="1296144" cy="1440160"/>
          </a:xfrm>
          <a:prstGeom prst="snip1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sfr_defs.h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iom2560.h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portpins.h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common.h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version.h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fuse.h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lock.h</a:t>
            </a:r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4145010" y="3140968"/>
            <a:ext cx="115212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>
            <a:off x="6233242" y="3429000"/>
            <a:ext cx="115212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3" name="한쪽 모서리가 잘린 사각형 22"/>
          <p:cNvSpPr/>
          <p:nvPr/>
        </p:nvSpPr>
        <p:spPr bwMode="auto">
          <a:xfrm>
            <a:off x="7392144" y="3284984"/>
            <a:ext cx="1296144" cy="432048"/>
          </a:xfrm>
          <a:prstGeom prst="snip1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iomxx0_1.h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927" y="3789040"/>
            <a:ext cx="1733916" cy="288430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52" y="1917358"/>
            <a:ext cx="2952328" cy="86039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 bwMode="auto">
          <a:xfrm flipV="1">
            <a:off x="6035220" y="2777750"/>
            <a:ext cx="396044" cy="363218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>
            <a:off x="8281886" y="3613084"/>
            <a:ext cx="208381" cy="175957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H="1">
            <a:off x="4943873" y="3847888"/>
            <a:ext cx="457891" cy="36662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069058" y="4302300"/>
            <a:ext cx="1962218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AVR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공통 레지스터 정의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36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Arduino Source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Source tree</a:t>
            </a:r>
          </a:p>
          <a:p>
            <a:pPr lvl="1"/>
            <a:r>
              <a:rPr lang="en-US" altLang="ko-KR" smtClean="0"/>
              <a:t>Core</a:t>
            </a:r>
            <a:r>
              <a:rPr lang="ko-KR" altLang="en-US" smtClean="0"/>
              <a:t> </a:t>
            </a:r>
            <a:r>
              <a:rPr lang="en-US" altLang="ko-KR" smtClean="0"/>
              <a:t>source</a:t>
            </a:r>
          </a:p>
          <a:p>
            <a:pPr lvl="2"/>
            <a:r>
              <a:rPr lang="en-US" altLang="ko-KR" smtClean="0"/>
              <a:t>~Arduino/hardware/arduino/avr/cores/arduino</a:t>
            </a:r>
          </a:p>
          <a:p>
            <a:endParaRPr lang="en-US" altLang="ko-KR" smtClean="0"/>
          </a:p>
          <a:p>
            <a:r>
              <a:rPr lang="en-US" altLang="ko-KR" smtClean="0"/>
              <a:t>C </a:t>
            </a:r>
            <a:r>
              <a:rPr lang="ko-KR" altLang="en-US" smtClean="0"/>
              <a:t>컴파일러</a:t>
            </a:r>
            <a:endParaRPr lang="en-US" altLang="ko-KR" smtClean="0"/>
          </a:p>
          <a:p>
            <a:pPr lvl="1"/>
            <a:r>
              <a:rPr lang="en-US" altLang="ko-KR" smtClean="0"/>
              <a:t>AVR-GCC</a:t>
            </a:r>
          </a:p>
          <a:p>
            <a:pPr lvl="1"/>
            <a:r>
              <a:rPr lang="en-US" altLang="ko-KR" smtClean="0"/>
              <a:t>~Arduino&gt;hardware&gt;tools&gt;arvr&gt;avr</a:t>
            </a:r>
          </a:p>
          <a:p>
            <a:pPr lvl="2"/>
            <a:r>
              <a:rPr lang="en-US" altLang="ko-KR" smtClean="0"/>
              <a:t>bin</a:t>
            </a:r>
          </a:p>
          <a:p>
            <a:pPr lvl="2"/>
            <a:r>
              <a:rPr lang="en-US" altLang="ko-KR" smtClean="0"/>
              <a:t>include</a:t>
            </a:r>
          </a:p>
          <a:p>
            <a:pPr lvl="2"/>
            <a:r>
              <a:rPr lang="en-US" altLang="ko-KR" smtClean="0"/>
              <a:t>lib</a:t>
            </a:r>
          </a:p>
          <a:p>
            <a:pPr lvl="1"/>
            <a:endParaRPr lang="en-US" altLang="ko-KR" smtClean="0"/>
          </a:p>
          <a:p>
            <a:pPr lvl="2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19</a:t>
            </a:fld>
            <a:endParaRPr lang="en-GB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005064"/>
            <a:ext cx="10477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52" y="3429000"/>
            <a:ext cx="11239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503" y="1417737"/>
            <a:ext cx="113347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77" y="836712"/>
            <a:ext cx="11430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5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Objective</a:t>
            </a:r>
            <a:endParaRPr lang="ko-KR" altLang="en-US" dirty="0" smtClean="0"/>
          </a:p>
        </p:txBody>
      </p:sp>
      <p:sp>
        <p:nvSpPr>
          <p:cNvPr id="10243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Learn how to program Arduino &amp; its shields(I/O modules)</a:t>
            </a:r>
          </a:p>
          <a:p>
            <a:pPr lvl="1"/>
            <a:r>
              <a:rPr lang="en-US" altLang="ko-KR" dirty="0" smtClean="0"/>
              <a:t>LED &amp; Switch</a:t>
            </a:r>
          </a:p>
          <a:p>
            <a:pPr lvl="1"/>
            <a:r>
              <a:rPr lang="en-US" altLang="ko-KR" dirty="0" smtClean="0"/>
              <a:t>7-Segment</a:t>
            </a:r>
          </a:p>
          <a:p>
            <a:pPr lvl="1"/>
            <a:r>
              <a:rPr lang="en-US" altLang="ko-KR" dirty="0" smtClean="0"/>
              <a:t>Temperature Sensor</a:t>
            </a:r>
          </a:p>
          <a:p>
            <a:pPr lvl="1"/>
            <a:r>
              <a:rPr lang="en-US" altLang="ko-KR" dirty="0" smtClean="0"/>
              <a:t>Ambient Light Sensor</a:t>
            </a:r>
          </a:p>
          <a:p>
            <a:pPr lvl="1"/>
            <a:r>
              <a:rPr lang="en-US" altLang="ko-KR" dirty="0" smtClean="0"/>
              <a:t>Ultrasonic Sensor</a:t>
            </a:r>
          </a:p>
          <a:p>
            <a:pPr lvl="1"/>
            <a:r>
              <a:rPr lang="en-US" altLang="ko-KR" dirty="0" smtClean="0"/>
              <a:t>Buzzer</a:t>
            </a:r>
          </a:p>
          <a:p>
            <a:pPr lvl="1"/>
            <a:r>
              <a:rPr lang="en-US" altLang="ko-KR" dirty="0" smtClean="0"/>
              <a:t>Servo Motor</a:t>
            </a:r>
          </a:p>
          <a:p>
            <a:pPr lvl="1"/>
            <a:r>
              <a:rPr lang="en-US" altLang="ko-KR" dirty="0" smtClean="0"/>
              <a:t>Infrared Sensor</a:t>
            </a:r>
          </a:p>
          <a:p>
            <a:pPr lvl="1"/>
            <a:r>
              <a:rPr lang="en-US" altLang="ko-KR" dirty="0" smtClean="0"/>
              <a:t>Gyro/6-axis Accelerometer</a:t>
            </a:r>
          </a:p>
          <a:p>
            <a:pPr lvl="1"/>
            <a:r>
              <a:rPr lang="en-US" altLang="ko-KR" dirty="0" smtClean="0"/>
              <a:t>Piezo Vibration Sensor</a:t>
            </a:r>
          </a:p>
          <a:p>
            <a:pPr lvl="1"/>
            <a:r>
              <a:rPr lang="en-US" altLang="ko-KR" dirty="0" smtClean="0"/>
              <a:t>Bluetooth Communication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2775-8AFA-4C0E-ABB6-453B16820F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76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Arduino main()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20</a:t>
            </a:fld>
            <a:endParaRPr lang="en-GB" altLang="ko-KR"/>
          </a:p>
        </p:txBody>
      </p:sp>
      <p:sp>
        <p:nvSpPr>
          <p:cNvPr id="9" name="TextBox 8"/>
          <p:cNvSpPr txBox="1"/>
          <p:nvPr/>
        </p:nvSpPr>
        <p:spPr>
          <a:xfrm>
            <a:off x="2135560" y="1133948"/>
            <a:ext cx="3759324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~Arduino/hardware/arduino/avr/cores/arduino/main.cpp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628801"/>
            <a:ext cx="35433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628801"/>
            <a:ext cx="4114428" cy="481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 flipH="1">
            <a:off x="3359696" y="4653136"/>
            <a:ext cx="2952328" cy="504056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5" name="직선 화살표 연결선 14"/>
          <p:cNvCxnSpPr/>
          <p:nvPr/>
        </p:nvCxnSpPr>
        <p:spPr bwMode="auto">
          <a:xfrm flipH="1">
            <a:off x="3359696" y="5589240"/>
            <a:ext cx="3024336" cy="72008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56675" y="1403574"/>
            <a:ext cx="1512168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Example “blink” </a:t>
            </a:r>
          </a:p>
        </p:txBody>
      </p:sp>
    </p:spTree>
    <p:extLst>
      <p:ext uri="{BB962C8B-B14F-4D97-AF65-F5344CB8AC3E}">
        <p14:creationId xmlns:p14="http://schemas.microsoft.com/office/powerpoint/2010/main" val="1412120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Bootloader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부트로더</a:t>
            </a:r>
            <a:endParaRPr lang="en-US" altLang="ko-KR" smtClean="0"/>
          </a:p>
          <a:p>
            <a:pPr lvl="1"/>
            <a:r>
              <a:rPr lang="ko-KR" altLang="en-US" smtClean="0"/>
              <a:t>시스템 전원공급후 실행되는 첫번째 프로그램</a:t>
            </a:r>
            <a:endParaRPr lang="en-US" altLang="ko-KR" smtClean="0"/>
          </a:p>
          <a:p>
            <a:pPr lvl="2"/>
            <a:r>
              <a:rPr lang="ko-KR" altLang="en-US" smtClean="0"/>
              <a:t>시스템 초기화</a:t>
            </a:r>
            <a:endParaRPr lang="en-US" altLang="ko-KR" smtClean="0"/>
          </a:p>
          <a:p>
            <a:pPr lvl="2"/>
            <a:r>
              <a:rPr lang="ko-KR" altLang="en-US" smtClean="0"/>
              <a:t>운영체제 로딩</a:t>
            </a:r>
            <a:endParaRPr lang="en-US" altLang="ko-KR" smtClean="0"/>
          </a:p>
          <a:p>
            <a:pPr lvl="2"/>
            <a:endParaRPr lang="en-US" altLang="ko-KR" smtClean="0"/>
          </a:p>
          <a:p>
            <a:r>
              <a:rPr lang="ko-KR" altLang="en-US" smtClean="0"/>
              <a:t>아두이노 부트로더</a:t>
            </a:r>
            <a:endParaRPr lang="en-US" altLang="ko-KR" smtClean="0"/>
          </a:p>
          <a:p>
            <a:pPr lvl="1"/>
            <a:r>
              <a:rPr lang="ko-KR" altLang="en-US" smtClean="0"/>
              <a:t>프로그램 메모리</a:t>
            </a:r>
            <a:r>
              <a:rPr lang="en-US" altLang="ko-KR" smtClean="0"/>
              <a:t>(flash memory)</a:t>
            </a:r>
            <a:r>
              <a:rPr lang="ko-KR" altLang="en-US" smtClean="0"/>
              <a:t>의 </a:t>
            </a:r>
            <a:r>
              <a:rPr lang="en-US" altLang="ko-KR" smtClean="0"/>
              <a:t>boot section</a:t>
            </a:r>
            <a:r>
              <a:rPr lang="ko-KR" altLang="en-US" smtClean="0"/>
              <a:t>에 설치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시스템 초기화</a:t>
            </a:r>
            <a:endParaRPr lang="en-US" altLang="ko-KR" smtClean="0"/>
          </a:p>
          <a:p>
            <a:pPr lvl="2"/>
            <a:r>
              <a:rPr lang="en-US" altLang="ko-KR" smtClean="0"/>
              <a:t>USB </a:t>
            </a:r>
            <a:r>
              <a:rPr lang="ko-KR" altLang="en-US" smtClean="0"/>
              <a:t>포트를 사용한 프로그램 업로드</a:t>
            </a:r>
            <a:endParaRPr lang="en-US" altLang="ko-KR" smtClean="0"/>
          </a:p>
          <a:p>
            <a:pPr lvl="1"/>
            <a:r>
              <a:rPr lang="ko-KR" altLang="en-US" smtClean="0"/>
              <a:t>아두이노 보드에 사전 설치되어 있음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Arduino MEGA2560 ADK bootloader : STK500vs</a:t>
            </a:r>
          </a:p>
          <a:p>
            <a:pPr lvl="1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49060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 Bootloader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부트로더 제거</a:t>
            </a:r>
            <a:endParaRPr lang="en-US" altLang="ko-KR" smtClean="0"/>
          </a:p>
          <a:p>
            <a:pPr lvl="1"/>
            <a:r>
              <a:rPr lang="ko-KR" altLang="en-US" smtClean="0"/>
              <a:t>전체 플래시 메모리 영역을 사용하고자 할 경우</a:t>
            </a:r>
            <a:endParaRPr lang="en-US" altLang="ko-KR" smtClean="0"/>
          </a:p>
          <a:p>
            <a:pPr lvl="1"/>
            <a:r>
              <a:rPr lang="ko-KR" altLang="en-US" smtClean="0"/>
              <a:t>부트로더 삭제 또는 변경이 필요한 경우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부트로더 변경방법</a:t>
            </a:r>
            <a:endParaRPr lang="en-US" altLang="ko-KR" smtClean="0"/>
          </a:p>
          <a:p>
            <a:pPr lvl="1"/>
            <a:r>
              <a:rPr lang="ko-KR" altLang="en-US" smtClean="0"/>
              <a:t>별도 프로그래머 </a:t>
            </a:r>
            <a:r>
              <a:rPr lang="en-US" altLang="ko-KR" smtClean="0"/>
              <a:t>(AVR-ISP, USBtinyISP)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1"/>
            <a:r>
              <a:rPr lang="ko-KR" altLang="en-US" smtClean="0"/>
              <a:t>아두이노 보드의 </a:t>
            </a:r>
            <a:r>
              <a:rPr lang="en-US" altLang="ko-KR" smtClean="0"/>
              <a:t>ICSP </a:t>
            </a:r>
            <a:r>
              <a:rPr lang="ko-KR" altLang="en-US" smtClean="0"/>
              <a:t>커넥터</a:t>
            </a:r>
            <a:r>
              <a:rPr lang="en-US" altLang="ko-KR" smtClean="0"/>
              <a:t>(2x3 pin header connector)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연결</a:t>
            </a:r>
            <a:endParaRPr lang="en-US" altLang="ko-KR" smtClean="0"/>
          </a:p>
          <a:p>
            <a:pPr lvl="1"/>
            <a:r>
              <a:rPr lang="ko-KR" altLang="en-US" smtClean="0"/>
              <a:t>외부</a:t>
            </a:r>
            <a:r>
              <a:rPr lang="en-US" altLang="ko-KR" smtClean="0"/>
              <a:t> </a:t>
            </a:r>
            <a:r>
              <a:rPr lang="ko-KR" altLang="en-US" smtClean="0"/>
              <a:t>전원공급 필요</a:t>
            </a:r>
            <a:endParaRPr lang="en-US" altLang="ko-KR" smtClean="0"/>
          </a:p>
          <a:p>
            <a:pPr lvl="1"/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49759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Library</a:t>
            </a:r>
            <a:endParaRPr lang="en-US" altLang="ko-K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Standard </a:t>
            </a:r>
            <a:r>
              <a:rPr lang="ko-KR" altLang="en-US" smtClean="0"/>
              <a:t>라이브러리</a:t>
            </a:r>
            <a:endParaRPr lang="en-US" altLang="ko-KR" smtClean="0"/>
          </a:p>
          <a:p>
            <a:pPr lvl="1"/>
            <a:r>
              <a:rPr lang="en-US" altLang="ko-KR" smtClean="0">
                <a:hlinkClick r:id="rId2"/>
              </a:rPr>
              <a:t>https://www.arduino.cc/en/Reference/Libraries</a:t>
            </a:r>
            <a:r>
              <a:rPr lang="en-US" altLang="ko-KR" smtClean="0"/>
              <a:t> </a:t>
            </a:r>
          </a:p>
          <a:p>
            <a:endParaRPr lang="en-US" altLang="ko-KR" smtClean="0"/>
          </a:p>
          <a:p>
            <a:r>
              <a:rPr lang="ko-KR" altLang="en-US" smtClean="0"/>
              <a:t>라이브러리 추가</a:t>
            </a:r>
            <a:endParaRPr lang="en-US" altLang="ko-KR" smtClean="0"/>
          </a:p>
          <a:p>
            <a:pPr lvl="1"/>
            <a:r>
              <a:rPr lang="ko-KR" altLang="en-US" smtClean="0"/>
              <a:t>라이브러리</a:t>
            </a:r>
            <a:r>
              <a:rPr lang="en-US" altLang="ko-KR" smtClean="0"/>
              <a:t> </a:t>
            </a:r>
            <a:r>
              <a:rPr lang="ko-KR" altLang="en-US" smtClean="0"/>
              <a:t>관리자 실행</a:t>
            </a:r>
            <a:endParaRPr lang="en-US" altLang="ko-KR" smtClean="0"/>
          </a:p>
          <a:p>
            <a:pPr lvl="2"/>
            <a:r>
              <a:rPr lang="en-US" altLang="ko-KR" smtClean="0"/>
              <a:t>Sketch-&gt;Include Library-&gt;Mange Libraries…</a:t>
            </a:r>
          </a:p>
          <a:p>
            <a:endParaRPr lang="en-US" altLang="ko-KR" smtClean="0"/>
          </a:p>
          <a:p>
            <a:r>
              <a:rPr lang="ko-KR" altLang="en-US" smtClean="0"/>
              <a:t>라이브러리</a:t>
            </a:r>
            <a:r>
              <a:rPr lang="en-US" altLang="ko-KR" smtClean="0"/>
              <a:t> </a:t>
            </a:r>
            <a:r>
              <a:rPr lang="ko-KR" altLang="en-US" smtClean="0"/>
              <a:t>배포</a:t>
            </a:r>
            <a:endParaRPr lang="en-US" altLang="ko-KR" smtClean="0"/>
          </a:p>
          <a:p>
            <a:pPr lvl="1"/>
            <a:r>
              <a:rPr lang="en-US" altLang="ko-KR" smtClean="0"/>
              <a:t>.ZIP </a:t>
            </a:r>
            <a:r>
              <a:rPr lang="ko-KR" altLang="en-US" smtClean="0"/>
              <a:t>파일로 배포</a:t>
            </a:r>
            <a:endParaRPr lang="en-US" altLang="ko-KR" smtClean="0"/>
          </a:p>
          <a:p>
            <a:pPr lvl="2"/>
            <a:r>
              <a:rPr lang="en-US" altLang="ko-KR" smtClean="0"/>
              <a:t>.cpp, .h, .txt, example folder,…</a:t>
            </a:r>
          </a:p>
          <a:p>
            <a:pPr lvl="1"/>
            <a:r>
              <a:rPr lang="en-US" altLang="ko-KR" smtClean="0"/>
              <a:t>Arduino style guide </a:t>
            </a:r>
            <a:r>
              <a:rPr lang="ko-KR" altLang="en-US" smtClean="0"/>
              <a:t>준수</a:t>
            </a:r>
            <a:endParaRPr lang="en-US" altLang="ko-KR" smtClean="0"/>
          </a:p>
          <a:p>
            <a:pPr lvl="2"/>
            <a:r>
              <a:rPr lang="en-US" altLang="ko-KR" smtClean="0">
                <a:hlinkClick r:id="rId3"/>
              </a:rPr>
              <a:t>https://www.arduino.cc/en/Reference/APIStyleGuide</a:t>
            </a: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558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ko-KR" smtClean="0"/>
              <a:t>Arduino </a:t>
            </a:r>
            <a:r>
              <a:rPr lang="en-US" altLang="ko-KR" smtClean="0"/>
              <a:t>Language</a:t>
            </a:r>
            <a:endParaRPr lang="en-GB" altLang="ko-KR" smtClean="0"/>
          </a:p>
        </p:txBody>
      </p:sp>
    </p:spTree>
    <p:extLst>
      <p:ext uri="{BB962C8B-B14F-4D97-AF65-F5344CB8AC3E}">
        <p14:creationId xmlns:p14="http://schemas.microsoft.com/office/powerpoint/2010/main" val="108211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Arduino Language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</a:t>
            </a:r>
            <a:r>
              <a:rPr lang="en-US" altLang="ko-KR" dirty="0" smtClean="0"/>
              <a:t>: “sketch”</a:t>
            </a:r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: “sketch book”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Arduino language</a:t>
            </a:r>
          </a:p>
          <a:p>
            <a:pPr lvl="1"/>
            <a:r>
              <a:rPr lang="ko-KR" altLang="en-US" dirty="0" err="1" smtClean="0"/>
              <a:t>아두이노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사용할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있는 문법과 함수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 smtClean="0"/>
              <a:t>C/C++ </a:t>
            </a:r>
            <a:r>
              <a:rPr lang="ko-KR" altLang="en-US" dirty="0" smtClean="0"/>
              <a:t>언어 기반</a:t>
            </a:r>
            <a:endParaRPr lang="en-US" altLang="ko-KR" dirty="0" smtClean="0">
              <a:hlinkClick r:id=""/>
            </a:endParaRPr>
          </a:p>
          <a:p>
            <a:pPr lvl="2"/>
            <a:r>
              <a:rPr lang="en-US" altLang="ko-KR" dirty="0" smtClean="0">
                <a:hlinkClick r:id="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www.arduino.cc/en/Reference/HomePage</a:t>
            </a:r>
            <a:r>
              <a:rPr lang="en-US" altLang="ko-KR" dirty="0" smtClean="0"/>
              <a:t> </a:t>
            </a:r>
          </a:p>
          <a:p>
            <a:pPr marL="455850" lvl="1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언어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사용한 코딩 </a:t>
            </a:r>
            <a:r>
              <a:rPr lang="en-US" altLang="ko-KR" dirty="0" smtClean="0"/>
              <a:t>(sketch?)</a:t>
            </a:r>
          </a:p>
          <a:p>
            <a:pPr lvl="2"/>
            <a:r>
              <a:rPr lang="ko-KR" altLang="en-US" dirty="0" smtClean="0"/>
              <a:t>코딩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라이브러리를 사용하지 않은 코딩 </a:t>
            </a:r>
            <a:r>
              <a:rPr lang="en-US" altLang="ko-KR" dirty="0" smtClean="0"/>
              <a:t>(raw coding?)</a:t>
            </a:r>
          </a:p>
          <a:p>
            <a:pPr lvl="2"/>
            <a:r>
              <a:rPr lang="ko-KR" altLang="en-US" dirty="0" err="1" smtClean="0"/>
              <a:t>실행속도</a:t>
            </a:r>
            <a:r>
              <a:rPr lang="ko-KR" altLang="en-US" dirty="0" smtClean="0"/>
              <a:t> 향상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372122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Arduino Language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아두이노</a:t>
            </a:r>
            <a:r>
              <a:rPr lang="en-US" altLang="ko-KR" smtClean="0"/>
              <a:t> </a:t>
            </a:r>
            <a:r>
              <a:rPr lang="ko-KR" altLang="en-US" smtClean="0"/>
              <a:t>프로그램 구성</a:t>
            </a:r>
            <a:endParaRPr lang="en-US" altLang="ko-KR" smtClean="0"/>
          </a:p>
          <a:p>
            <a:pPr lvl="1"/>
            <a:r>
              <a:rPr lang="en-US" altLang="ko-KR" smtClean="0"/>
              <a:t>Structure, Variables, Functions</a:t>
            </a:r>
          </a:p>
          <a:p>
            <a:pPr lvl="1"/>
            <a:endParaRPr lang="en-US" altLang="ko-KR"/>
          </a:p>
          <a:p>
            <a:r>
              <a:rPr lang="en-US" altLang="ko-KR" smtClean="0"/>
              <a:t>Structure</a:t>
            </a:r>
          </a:p>
          <a:p>
            <a:pPr lvl="1"/>
            <a:r>
              <a:rPr lang="en-US" altLang="ko-KR" smtClean="0"/>
              <a:t>setup( ), loop( )</a:t>
            </a:r>
          </a:p>
          <a:p>
            <a:pPr lvl="1"/>
            <a:r>
              <a:rPr lang="en-US" altLang="ko-KR" smtClean="0"/>
              <a:t>control structure</a:t>
            </a:r>
          </a:p>
          <a:p>
            <a:pPr lvl="1"/>
            <a:r>
              <a:rPr lang="en-US" altLang="ko-KR" smtClean="0"/>
              <a:t>operators</a:t>
            </a:r>
          </a:p>
          <a:p>
            <a:pPr lvl="2"/>
            <a:r>
              <a:rPr lang="en-US" altLang="ko-KR" smtClean="0"/>
              <a:t>arithmetic, comparison, boolean, pointer access, bitwise, compound</a:t>
            </a:r>
          </a:p>
          <a:p>
            <a:pPr lvl="1"/>
            <a:r>
              <a:rPr lang="ko-KR" altLang="en-US" smtClean="0"/>
              <a:t>기타</a:t>
            </a:r>
            <a:r>
              <a:rPr lang="en-US" altLang="ko-KR" smtClean="0"/>
              <a:t> </a:t>
            </a:r>
          </a:p>
          <a:p>
            <a:endParaRPr lang="en-US" altLang="ko-KR" smtClean="0"/>
          </a:p>
          <a:p>
            <a:r>
              <a:rPr lang="en-US" altLang="ko-KR" smtClean="0"/>
              <a:t>Variables</a:t>
            </a:r>
          </a:p>
          <a:p>
            <a:pPr lvl="1"/>
            <a:r>
              <a:rPr lang="en-US" altLang="ko-KR" smtClean="0"/>
              <a:t>Constant</a:t>
            </a:r>
          </a:p>
          <a:p>
            <a:pPr lvl="1"/>
            <a:r>
              <a:rPr lang="en-US" altLang="ko-KR" smtClean="0"/>
              <a:t>Data types</a:t>
            </a:r>
          </a:p>
          <a:p>
            <a:pPr lvl="1"/>
            <a:r>
              <a:rPr lang="en-US" altLang="ko-KR" smtClean="0"/>
              <a:t>Conversion</a:t>
            </a:r>
          </a:p>
          <a:p>
            <a:pPr lvl="1"/>
            <a:r>
              <a:rPr lang="en-US" altLang="ko-KR" smtClean="0"/>
              <a:t>Vaiable scope &amp; qualifiers</a:t>
            </a:r>
          </a:p>
          <a:p>
            <a:pPr lvl="1"/>
            <a:r>
              <a:rPr lang="en-US" altLang="ko-KR" smtClean="0"/>
              <a:t>Utilities</a:t>
            </a:r>
          </a:p>
          <a:p>
            <a:pPr lvl="2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26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46263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Arduino Language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Functions</a:t>
            </a:r>
          </a:p>
          <a:p>
            <a:pPr lvl="1"/>
            <a:r>
              <a:rPr lang="en-US" altLang="ko-KR" smtClean="0"/>
              <a:t>Digital I/O, Analog I/O, etc</a:t>
            </a:r>
          </a:p>
          <a:p>
            <a:pPr lvl="1"/>
            <a:r>
              <a:rPr lang="en-US" altLang="ko-KR" smtClean="0"/>
              <a:t>Time, Math, Trigonometry, Character, Random number, Bits&amp;Bytes, External Interrupt, Interrupt, Communication, USB.</a:t>
            </a:r>
          </a:p>
          <a:p>
            <a:pPr lvl="1"/>
            <a:endParaRPr lang="en-US" altLang="ko-KR"/>
          </a:p>
          <a:p>
            <a:r>
              <a:rPr lang="en-US" altLang="ko-KR" smtClean="0"/>
              <a:t>Comment</a:t>
            </a:r>
          </a:p>
          <a:p>
            <a:pPr lvl="1"/>
            <a:r>
              <a:rPr lang="en-US" altLang="ko-KR" smtClean="0"/>
              <a:t>// </a:t>
            </a:r>
            <a:r>
              <a:rPr lang="en-US" altLang="ko-KR"/>
              <a:t>(single line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/* </a:t>
            </a:r>
            <a:r>
              <a:rPr lang="en-US" altLang="ko-KR"/>
              <a:t>*/ (multi-line)</a:t>
            </a:r>
          </a:p>
          <a:p>
            <a:endParaRPr lang="en-US" altLang="ko-KR"/>
          </a:p>
          <a:p>
            <a:r>
              <a:rPr lang="en-US" altLang="ko-KR" smtClean="0"/>
              <a:t>Preprocessor</a:t>
            </a:r>
          </a:p>
          <a:p>
            <a:pPr lvl="1"/>
            <a:r>
              <a:rPr lang="en-US" altLang="ko-KR" smtClean="0"/>
              <a:t>#define</a:t>
            </a:r>
            <a:endParaRPr lang="en-US" altLang="ko-KR"/>
          </a:p>
          <a:p>
            <a:pPr lvl="1"/>
            <a:r>
              <a:rPr lang="en-US" altLang="ko-KR"/>
              <a:t>#include</a:t>
            </a:r>
          </a:p>
          <a:p>
            <a:pPr lvl="1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9091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setup( )/loop( 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4104456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setup( )</a:t>
            </a:r>
          </a:p>
          <a:p>
            <a:pPr lvl="1"/>
            <a:r>
              <a:rPr lang="ko-KR" altLang="en-US" smtClean="0"/>
              <a:t>스케치가</a:t>
            </a:r>
            <a:r>
              <a:rPr lang="en-US" altLang="ko-KR" smtClean="0"/>
              <a:t> </a:t>
            </a:r>
            <a:r>
              <a:rPr lang="ko-KR" altLang="en-US" smtClean="0"/>
              <a:t>시작할 때 한번 실행되는 함수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변수</a:t>
            </a:r>
            <a:r>
              <a:rPr lang="en-US" altLang="ko-KR" smtClean="0"/>
              <a:t>, pin mode, </a:t>
            </a:r>
            <a:r>
              <a:rPr lang="ko-KR" altLang="en-US" smtClean="0"/>
              <a:t>라이브러리 사용과 관련된 초기화 작업실행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r>
              <a:rPr lang="en-US" altLang="ko-KR" smtClean="0"/>
              <a:t>loop( )</a:t>
            </a:r>
          </a:p>
          <a:p>
            <a:pPr lvl="1"/>
            <a:r>
              <a:rPr lang="ko-KR" altLang="en-US" smtClean="0"/>
              <a:t>스케치에서 반복적으로 실행되는 함수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아두이노 보드가 실행할 구체적인 작업을 포함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28</a:t>
            </a:fld>
            <a:endParaRPr lang="en-GB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340769"/>
            <a:ext cx="35433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354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Control Structure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if… else</a:t>
            </a:r>
          </a:p>
          <a:p>
            <a:r>
              <a:rPr lang="en-US" altLang="ko-KR" smtClean="0"/>
              <a:t>for</a:t>
            </a:r>
          </a:p>
          <a:p>
            <a:r>
              <a:rPr lang="en-US" altLang="ko-KR" smtClean="0"/>
              <a:t>switch</a:t>
            </a:r>
          </a:p>
          <a:p>
            <a:r>
              <a:rPr lang="en-US" altLang="ko-KR" smtClean="0"/>
              <a:t>while</a:t>
            </a:r>
          </a:p>
          <a:p>
            <a:r>
              <a:rPr lang="en-US" altLang="ko-KR" smtClean="0"/>
              <a:t>do… while</a:t>
            </a:r>
          </a:p>
          <a:p>
            <a:r>
              <a:rPr lang="en-US" altLang="ko-KR" smtClean="0"/>
              <a:t>break</a:t>
            </a:r>
          </a:p>
          <a:p>
            <a:r>
              <a:rPr lang="en-US" altLang="ko-KR" smtClean="0"/>
              <a:t>continue</a:t>
            </a:r>
          </a:p>
          <a:p>
            <a:r>
              <a:rPr lang="en-US" altLang="ko-KR" smtClean="0"/>
              <a:t>return</a:t>
            </a:r>
          </a:p>
          <a:p>
            <a:r>
              <a:rPr lang="en-US" altLang="ko-KR" smtClean="0"/>
              <a:t>goto</a:t>
            </a:r>
          </a:p>
          <a:p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29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13602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Arduino</a:t>
            </a:r>
            <a:endParaRPr lang="en-GB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753600" y="6308725"/>
            <a:ext cx="2438400" cy="371475"/>
          </a:xfrm>
        </p:spPr>
        <p:txBody>
          <a:bodyPr/>
          <a:lstStyle/>
          <a:p>
            <a:fld id="{9A1A1819-B1BE-466B-89D7-8849706283D2}" type="slidenum">
              <a:rPr lang="en-GB" altLang="ko-KR" smtClean="0"/>
              <a:pPr/>
              <a:t>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82763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Operator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Arithmetic</a:t>
            </a:r>
          </a:p>
          <a:p>
            <a:pPr lvl="1"/>
            <a:r>
              <a:rPr lang="en-US" altLang="ko-KR" smtClean="0"/>
              <a:t>=, +, -, *, /, %</a:t>
            </a:r>
          </a:p>
          <a:p>
            <a:endParaRPr lang="en-US" altLang="ko-KR" smtClean="0"/>
          </a:p>
          <a:p>
            <a:r>
              <a:rPr lang="en-US" altLang="ko-KR" smtClean="0"/>
              <a:t>Comparison</a:t>
            </a:r>
          </a:p>
          <a:p>
            <a:pPr lvl="1"/>
            <a:r>
              <a:rPr lang="en-US" altLang="ko-KR" smtClean="0"/>
              <a:t>==, !=, &lt;, &gt;, &lt;=, &gt;=</a:t>
            </a:r>
          </a:p>
          <a:p>
            <a:endParaRPr lang="en-US" altLang="ko-KR" smtClean="0"/>
          </a:p>
          <a:p>
            <a:r>
              <a:rPr lang="en-US" altLang="ko-KR" smtClean="0"/>
              <a:t>Boolean</a:t>
            </a:r>
          </a:p>
          <a:p>
            <a:pPr lvl="1"/>
            <a:r>
              <a:rPr lang="en-US" altLang="ko-KR" smtClean="0"/>
              <a:t>&amp;&amp;, ||, !</a:t>
            </a:r>
          </a:p>
          <a:p>
            <a:endParaRPr lang="en-US" altLang="ko-KR" smtClean="0"/>
          </a:p>
          <a:p>
            <a:r>
              <a:rPr lang="en-US" altLang="ko-KR" smtClean="0"/>
              <a:t>Pointer access</a:t>
            </a:r>
          </a:p>
          <a:p>
            <a:pPr lvl="1"/>
            <a:r>
              <a:rPr lang="en-US" altLang="ko-KR" smtClean="0"/>
              <a:t>* (deference), &amp; (reference)</a:t>
            </a:r>
          </a:p>
          <a:p>
            <a:endParaRPr lang="en-US" altLang="ko-KR" smtClean="0"/>
          </a:p>
          <a:p>
            <a:r>
              <a:rPr lang="en-US" altLang="ko-KR" smtClean="0"/>
              <a:t>Bitwise</a:t>
            </a:r>
          </a:p>
          <a:p>
            <a:pPr lvl="1"/>
            <a:r>
              <a:rPr lang="en-US" altLang="ko-KR" smtClean="0"/>
              <a:t>&amp;, |, ^, ~, &lt;&lt;, &gt;&gt;</a:t>
            </a:r>
          </a:p>
          <a:p>
            <a:endParaRPr lang="en-US" altLang="ko-KR" smtClean="0"/>
          </a:p>
          <a:p>
            <a:r>
              <a:rPr lang="en-US" altLang="ko-KR" smtClean="0"/>
              <a:t>Compound</a:t>
            </a:r>
          </a:p>
          <a:p>
            <a:pPr lvl="1"/>
            <a:r>
              <a:rPr lang="en-US" altLang="ko-KR" smtClean="0"/>
              <a:t>++, --, +=, -=, *=, /=, %=, &amp;= |=</a:t>
            </a: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30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405681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Constant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true, false</a:t>
            </a:r>
          </a:p>
          <a:p>
            <a:pPr lvl="1"/>
            <a:r>
              <a:rPr lang="en-US" altLang="ko-KR" smtClean="0"/>
              <a:t>true : not-zero</a:t>
            </a:r>
          </a:p>
          <a:p>
            <a:pPr lvl="1"/>
            <a:r>
              <a:rPr lang="en-US" altLang="ko-KR" smtClean="0"/>
              <a:t>false : zero</a:t>
            </a:r>
          </a:p>
          <a:p>
            <a:endParaRPr lang="en-US" altLang="ko-KR" smtClean="0"/>
          </a:p>
          <a:p>
            <a:r>
              <a:rPr lang="en-US" altLang="ko-KR" smtClean="0"/>
              <a:t>HIGH, LOW</a:t>
            </a:r>
          </a:p>
          <a:p>
            <a:pPr lvl="1"/>
            <a:r>
              <a:rPr lang="en-US" altLang="ko-KR" smtClean="0"/>
              <a:t>Digital pin</a:t>
            </a:r>
            <a:r>
              <a:rPr lang="ko-KR" altLang="en-US" smtClean="0"/>
              <a:t> 전압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핀방향이 입력 또는 출력에 따라 전압값 상이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HIGH</a:t>
            </a:r>
          </a:p>
          <a:p>
            <a:pPr lvl="2"/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핀으로 사용시 </a:t>
            </a:r>
            <a:r>
              <a:rPr lang="en-US" altLang="ko-KR" smtClean="0"/>
              <a:t>: 3V</a:t>
            </a:r>
            <a:r>
              <a:rPr lang="ko-KR" altLang="en-US" smtClean="0"/>
              <a:t>이상</a:t>
            </a:r>
            <a:r>
              <a:rPr lang="en-US" altLang="ko-KR" smtClean="0"/>
              <a:t> (Vcc=5), 2V</a:t>
            </a:r>
            <a:r>
              <a:rPr lang="ko-KR" altLang="en-US" smtClean="0"/>
              <a:t>이상</a:t>
            </a:r>
            <a:r>
              <a:rPr lang="en-US" altLang="ko-KR" smtClean="0"/>
              <a:t> (Vcc=3.3) </a:t>
            </a:r>
          </a:p>
          <a:p>
            <a:pPr lvl="2"/>
            <a:r>
              <a:rPr lang="ko-KR" altLang="en-US" smtClean="0"/>
              <a:t>출력 핀으로 사용시</a:t>
            </a:r>
            <a:r>
              <a:rPr lang="en-US" altLang="ko-KR" smtClean="0"/>
              <a:t> :  5V (Vcc=5), 3.3V (Vcc=3.3)</a:t>
            </a:r>
          </a:p>
          <a:p>
            <a:pPr lvl="1"/>
            <a:r>
              <a:rPr lang="en-US" altLang="ko-KR" smtClean="0"/>
              <a:t>LOW</a:t>
            </a:r>
            <a:endParaRPr lang="en-US" altLang="ko-KR"/>
          </a:p>
          <a:p>
            <a:pPr lvl="2"/>
            <a:r>
              <a:rPr lang="ko-KR" altLang="en-US"/>
              <a:t>입력</a:t>
            </a:r>
            <a:r>
              <a:rPr lang="en-US" altLang="ko-KR"/>
              <a:t> </a:t>
            </a:r>
            <a:r>
              <a:rPr lang="ko-KR" altLang="en-US"/>
              <a:t>핀으로 사용시 </a:t>
            </a:r>
            <a:r>
              <a:rPr lang="en-US" altLang="ko-KR"/>
              <a:t>: 3V</a:t>
            </a:r>
            <a:r>
              <a:rPr lang="ko-KR" altLang="en-US" smtClean="0"/>
              <a:t>이</a:t>
            </a:r>
            <a:r>
              <a:rPr lang="ko-KR" altLang="en-US"/>
              <a:t>하</a:t>
            </a:r>
            <a:r>
              <a:rPr lang="en-US" altLang="ko-KR" smtClean="0"/>
              <a:t> </a:t>
            </a:r>
            <a:r>
              <a:rPr lang="en-US" altLang="ko-KR"/>
              <a:t>(Vcc=5), 2V</a:t>
            </a:r>
            <a:r>
              <a:rPr lang="ko-KR" altLang="en-US" smtClean="0"/>
              <a:t>이하</a:t>
            </a:r>
            <a:r>
              <a:rPr lang="en-US" altLang="ko-KR" smtClean="0"/>
              <a:t> </a:t>
            </a:r>
            <a:r>
              <a:rPr lang="en-US" altLang="ko-KR"/>
              <a:t>(Vcc=3.3) </a:t>
            </a:r>
          </a:p>
          <a:p>
            <a:pPr lvl="2"/>
            <a:r>
              <a:rPr lang="ko-KR" altLang="en-US"/>
              <a:t>출력 핀으로 사용시</a:t>
            </a:r>
            <a:r>
              <a:rPr lang="en-US" altLang="ko-KR"/>
              <a:t> :  </a:t>
            </a:r>
            <a:r>
              <a:rPr lang="en-US" altLang="ko-KR" smtClean="0"/>
              <a:t>0V </a:t>
            </a:r>
            <a:r>
              <a:rPr lang="en-US" altLang="ko-KR"/>
              <a:t>(Vcc=5), </a:t>
            </a:r>
            <a:r>
              <a:rPr lang="en-US" altLang="ko-KR" smtClean="0"/>
              <a:t>0V </a:t>
            </a:r>
            <a:r>
              <a:rPr lang="en-US" altLang="ko-KR"/>
              <a:t>(Vcc=3.3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297810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Constant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INPUT, OUTPUT, INPUT_PULLUP</a:t>
            </a:r>
          </a:p>
          <a:p>
            <a:pPr lvl="1"/>
            <a:r>
              <a:rPr lang="en-US" altLang="ko-KR" smtClean="0"/>
              <a:t>Digital pin </a:t>
            </a:r>
            <a:r>
              <a:rPr lang="ko-KR" altLang="en-US" smtClean="0"/>
              <a:t>데이터 흐름 방향을 정의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 smtClean="0"/>
              <a:t>pinMode( ) </a:t>
            </a:r>
            <a:r>
              <a:rPr lang="ko-KR" altLang="en-US" smtClean="0"/>
              <a:t>함수를 사용하여 설정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INPUT : </a:t>
            </a:r>
            <a:r>
              <a:rPr lang="ko-KR" altLang="en-US" smtClean="0"/>
              <a:t>입력핀으로</a:t>
            </a:r>
            <a:r>
              <a:rPr lang="en-US" altLang="ko-KR" smtClean="0"/>
              <a:t>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1"/>
            <a:r>
              <a:rPr lang="en-US" altLang="ko-KR" smtClean="0"/>
              <a:t>OUTPUT : </a:t>
            </a:r>
            <a:r>
              <a:rPr lang="ko-KR" altLang="en-US" smtClean="0"/>
              <a:t>출력핀으로 사용</a:t>
            </a:r>
            <a:r>
              <a:rPr lang="en-US" altLang="ko-KR" smtClean="0"/>
              <a:t>. 40mA </a:t>
            </a:r>
            <a:r>
              <a:rPr lang="ko-KR" altLang="en-US" smtClean="0"/>
              <a:t>공급가능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INPUT_PULLUP : </a:t>
            </a:r>
            <a:r>
              <a:rPr lang="ko-KR" altLang="en-US" smtClean="0"/>
              <a:t>내부 풀업 저항이 연결된 입력핀으로 사용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LED_BUILTIN</a:t>
            </a:r>
          </a:p>
          <a:p>
            <a:pPr lvl="1"/>
            <a:r>
              <a:rPr lang="ko-KR" altLang="en-US" smtClean="0"/>
              <a:t>아두이노 보드에 실장된</a:t>
            </a:r>
            <a:r>
              <a:rPr lang="en-US" altLang="ko-KR" smtClean="0"/>
              <a:t> LED</a:t>
            </a:r>
            <a:r>
              <a:rPr lang="ko-KR" altLang="en-US" smtClean="0"/>
              <a:t>에 연결된 핀번호</a:t>
            </a:r>
            <a:endParaRPr lang="en-US" altLang="ko-KR" smtClean="0"/>
          </a:p>
          <a:p>
            <a:pPr lvl="2"/>
            <a:r>
              <a:rPr lang="ko-KR" altLang="en-US" smtClean="0"/>
              <a:t>대부분 </a:t>
            </a:r>
            <a:r>
              <a:rPr lang="en-US" altLang="ko-KR" smtClean="0"/>
              <a:t>’13’ </a:t>
            </a:r>
            <a:r>
              <a:rPr lang="ko-KR" altLang="en-US" smtClean="0"/>
              <a:t>번 디지털 핀에 연결</a:t>
            </a:r>
            <a:r>
              <a:rPr lang="en-US" altLang="ko-KR" smtClean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32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987976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Constant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Integer constant</a:t>
            </a:r>
          </a:p>
          <a:p>
            <a:pPr lvl="1"/>
            <a:r>
              <a:rPr lang="en-US" altLang="ko-KR" smtClean="0"/>
              <a:t>123(decimal), B11010011(binary), 0177(octal), 0xF3AA(hexadecimal)</a:t>
            </a:r>
          </a:p>
          <a:p>
            <a:pPr lvl="1"/>
            <a:r>
              <a:rPr lang="en-US" altLang="ko-KR" smtClean="0"/>
              <a:t>33u(unsigned), 333333L(long), 333333ul(unsigned long)</a:t>
            </a:r>
          </a:p>
          <a:p>
            <a:endParaRPr lang="en-US" altLang="ko-KR" smtClean="0"/>
          </a:p>
          <a:p>
            <a:r>
              <a:rPr lang="en-US" altLang="ko-KR" smtClean="0"/>
              <a:t>Floating point constant</a:t>
            </a:r>
          </a:p>
          <a:p>
            <a:pPr lvl="1"/>
            <a:r>
              <a:rPr lang="en-US" altLang="ko-KR" smtClean="0"/>
              <a:t>.00234, 2.34e-3, 2.34*10^-3</a:t>
            </a:r>
          </a:p>
          <a:p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53264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Data Type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char (signed), unsigned char, int, unsigned int, long, unsigned long, short, float, double</a:t>
            </a:r>
          </a:p>
          <a:p>
            <a:r>
              <a:rPr lang="en-US" altLang="ko-KR" smtClean="0"/>
              <a:t>void : </a:t>
            </a:r>
            <a:r>
              <a:rPr lang="ko-KR" altLang="en-US" smtClean="0"/>
              <a:t>함수에만 적용</a:t>
            </a:r>
            <a:endParaRPr lang="en-US" altLang="ko-KR" smtClean="0"/>
          </a:p>
          <a:p>
            <a:r>
              <a:rPr lang="en-US" altLang="ko-KR" smtClean="0"/>
              <a:t>boolean : true, false</a:t>
            </a:r>
          </a:p>
          <a:p>
            <a:r>
              <a:rPr lang="en-US" altLang="ko-KR" smtClean="0"/>
              <a:t>byte : 8-bit unsigned number</a:t>
            </a:r>
          </a:p>
          <a:p>
            <a:r>
              <a:rPr lang="en-US" altLang="ko-KR" smtClean="0"/>
              <a:t>word : 16-bit (UNO, MEGA), 32-bit(DUE, ZERO)</a:t>
            </a:r>
          </a:p>
          <a:p>
            <a:r>
              <a:rPr lang="en-US" altLang="ko-KR" smtClean="0"/>
              <a:t>string : character array</a:t>
            </a:r>
          </a:p>
          <a:p>
            <a:r>
              <a:rPr lang="en-US" altLang="ko-KR" smtClean="0"/>
              <a:t>String : string class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34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92378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Conversion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char(x)</a:t>
            </a:r>
          </a:p>
          <a:p>
            <a:r>
              <a:rPr lang="en-US" altLang="ko-KR" smtClean="0"/>
              <a:t>byte(x)</a:t>
            </a:r>
          </a:p>
          <a:p>
            <a:r>
              <a:rPr lang="en-US" altLang="ko-KR" smtClean="0"/>
              <a:t>int(x)</a:t>
            </a:r>
          </a:p>
          <a:p>
            <a:r>
              <a:rPr lang="en-US" altLang="ko-KR" smtClean="0"/>
              <a:t>word(x), word(h, l) </a:t>
            </a:r>
            <a:r>
              <a:rPr lang="en-US" altLang="ko-KR" smtClean="0">
                <a:sym typeface="Wingdings" panose="05000000000000000000" pitchFamily="2" charset="2"/>
              </a:rPr>
              <a:t> 2-byte word</a:t>
            </a:r>
            <a:endParaRPr lang="en-US" altLang="ko-KR" smtClean="0"/>
          </a:p>
          <a:p>
            <a:pPr lvl="1"/>
            <a:r>
              <a:rPr lang="en-US" altLang="ko-KR" smtClean="0"/>
              <a:t>h (high-order byte), l(low-order byte) </a:t>
            </a:r>
          </a:p>
          <a:p>
            <a:r>
              <a:rPr lang="en-US" altLang="ko-KR" smtClean="0"/>
              <a:t>long(x)</a:t>
            </a:r>
          </a:p>
          <a:p>
            <a:r>
              <a:rPr lang="en-US" altLang="ko-KR" smtClean="0"/>
              <a:t>float(x)</a:t>
            </a:r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35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55830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Etc..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Qualifier</a:t>
            </a:r>
          </a:p>
          <a:p>
            <a:pPr lvl="1"/>
            <a:r>
              <a:rPr lang="en-US" altLang="ko-KR" smtClean="0"/>
              <a:t>static</a:t>
            </a:r>
          </a:p>
          <a:p>
            <a:pPr lvl="1"/>
            <a:r>
              <a:rPr lang="en-US" altLang="ko-KR" smtClean="0"/>
              <a:t>volatile</a:t>
            </a:r>
          </a:p>
          <a:p>
            <a:pPr lvl="2"/>
            <a:r>
              <a:rPr lang="ko-KR" altLang="en-US" smtClean="0"/>
              <a:t>변수를 </a:t>
            </a:r>
            <a:r>
              <a:rPr lang="en-US" altLang="ko-KR" smtClean="0"/>
              <a:t>register</a:t>
            </a:r>
            <a:r>
              <a:rPr lang="ko-KR" altLang="en-US" smtClean="0"/>
              <a:t>가 아닌 </a:t>
            </a:r>
            <a:r>
              <a:rPr lang="en-US" altLang="ko-KR" smtClean="0"/>
              <a:t>RAM</a:t>
            </a:r>
            <a:r>
              <a:rPr lang="ko-KR" altLang="en-US" smtClean="0"/>
              <a:t>에서 </a:t>
            </a:r>
            <a:r>
              <a:rPr lang="en-US" altLang="ko-KR" smtClean="0"/>
              <a:t>loading </a:t>
            </a:r>
            <a:r>
              <a:rPr lang="ko-KR" altLang="en-US" smtClean="0"/>
              <a:t>하도록 지시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인터럽트 핸들러에서 사용</a:t>
            </a:r>
            <a:endParaRPr lang="en-US" altLang="ko-KR" smtClean="0"/>
          </a:p>
          <a:p>
            <a:pPr lvl="1"/>
            <a:r>
              <a:rPr lang="en-US" altLang="ko-KR" smtClean="0"/>
              <a:t>const</a:t>
            </a:r>
          </a:p>
          <a:p>
            <a:pPr lvl="2"/>
            <a:r>
              <a:rPr lang="ko-KR" altLang="en-US" smtClean="0"/>
              <a:t>상수선언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smtClean="0"/>
              <a:t>#define </a:t>
            </a:r>
            <a:r>
              <a:rPr lang="ko-KR" altLang="en-US" smtClean="0"/>
              <a:t>매크로 대체 권장 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en-US" altLang="ko-KR" smtClean="0"/>
              <a:t>utilities</a:t>
            </a:r>
          </a:p>
          <a:p>
            <a:pPr lvl="1"/>
            <a:r>
              <a:rPr lang="en-US" altLang="ko-KR" smtClean="0"/>
              <a:t>sizeof</a:t>
            </a:r>
          </a:p>
          <a:p>
            <a:pPr lvl="1"/>
            <a:r>
              <a:rPr lang="en-US" altLang="ko-KR" smtClean="0"/>
              <a:t>PROGMEM : </a:t>
            </a:r>
            <a:r>
              <a:rPr lang="ko-KR" altLang="en-US" smtClean="0"/>
              <a:t>데이터를 </a:t>
            </a:r>
            <a:r>
              <a:rPr lang="en-US" altLang="ko-KR" smtClean="0"/>
              <a:t>SRAM</a:t>
            </a:r>
            <a:r>
              <a:rPr lang="ko-KR" altLang="en-US" smtClean="0"/>
              <a:t>이 아닌 플래시 메모리에 저장</a:t>
            </a:r>
            <a:endParaRPr lang="en-US" altLang="ko-KR" smtClean="0"/>
          </a:p>
          <a:p>
            <a:endParaRPr lang="en-US" alt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36</a:t>
            </a:fld>
            <a:endParaRPr lang="en-GB" altLang="ko-KR"/>
          </a:p>
        </p:txBody>
      </p:sp>
      <p:sp>
        <p:nvSpPr>
          <p:cNvPr id="3" name="TextBox 2"/>
          <p:cNvSpPr txBox="1"/>
          <p:nvPr/>
        </p:nvSpPr>
        <p:spPr>
          <a:xfrm>
            <a:off x="2999656" y="5229200"/>
            <a:ext cx="6387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&lt;avr/pgmspace.h&gt;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const dataType variableName[] </a:t>
            </a:r>
            <a:r>
              <a:rPr lang="en-US" altLang="ko-KR" sz="16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PROGMEM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={data0, data1, ….};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const </a:t>
            </a:r>
            <a:r>
              <a:rPr lang="en-US" altLang="ko-KR" sz="16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PROGMEM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dataType variableName[] ={data0, data1, ….};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const dataType </a:t>
            </a:r>
            <a:r>
              <a:rPr lang="en-US" altLang="ko-KR" sz="16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PROGMEM</a:t>
            </a:r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 variableName[] ={data0, data1, ….};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2927648" y="5229200"/>
            <a:ext cx="0" cy="103772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045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mtClean="0"/>
              <a:t>Digital I/O</a:t>
            </a:r>
          </a:p>
          <a:p>
            <a:pPr lvl="1"/>
            <a:r>
              <a:rPr lang="en-US" altLang="ko-KR" smtClean="0"/>
              <a:t>pinMode, digitalWrite, digitalRead</a:t>
            </a:r>
          </a:p>
          <a:p>
            <a:endParaRPr lang="en-US" altLang="ko-KR" smtClean="0"/>
          </a:p>
          <a:p>
            <a:r>
              <a:rPr lang="en-US" altLang="ko-KR" smtClean="0"/>
              <a:t>Analog I/O</a:t>
            </a:r>
          </a:p>
          <a:p>
            <a:pPr lvl="1"/>
            <a:r>
              <a:rPr lang="en-US" altLang="ko-KR" smtClean="0"/>
              <a:t>analogReference, analogRead, analogWrite (PWM)</a:t>
            </a:r>
          </a:p>
          <a:p>
            <a:endParaRPr lang="en-US" altLang="ko-KR" smtClean="0"/>
          </a:p>
          <a:p>
            <a:r>
              <a:rPr lang="en-US" altLang="ko-KR" smtClean="0"/>
              <a:t>Advanced I/O</a:t>
            </a:r>
          </a:p>
          <a:p>
            <a:pPr lvl="1"/>
            <a:r>
              <a:rPr lang="en-US" altLang="ko-KR" smtClean="0"/>
              <a:t>tone, noTone, shiftOut, shiftIn, pulseIn</a:t>
            </a:r>
          </a:p>
          <a:p>
            <a:endParaRPr lang="en-US" altLang="ko-KR" smtClean="0"/>
          </a:p>
          <a:p>
            <a:r>
              <a:rPr lang="en-US" altLang="ko-KR" smtClean="0"/>
              <a:t>Time</a:t>
            </a:r>
          </a:p>
          <a:p>
            <a:pPr lvl="1"/>
            <a:r>
              <a:rPr lang="en-US" altLang="ko-KR" smtClean="0"/>
              <a:t>millis, micros, delay, delayMicroseconds</a:t>
            </a:r>
          </a:p>
          <a:p>
            <a:endParaRPr lang="en-US" altLang="ko-KR" smtClean="0"/>
          </a:p>
          <a:p>
            <a:r>
              <a:rPr lang="en-US" altLang="ko-KR" smtClean="0"/>
              <a:t>Math</a:t>
            </a:r>
          </a:p>
          <a:p>
            <a:pPr lvl="1"/>
            <a:r>
              <a:rPr lang="en-US" altLang="ko-KR" smtClean="0"/>
              <a:t>min, max, abs, constrain, map, pow, sqrt</a:t>
            </a:r>
          </a:p>
          <a:p>
            <a:endParaRPr lang="en-US" altLang="ko-KR" smtClean="0"/>
          </a:p>
          <a:p>
            <a:r>
              <a:rPr lang="en-US" altLang="ko-KR" smtClean="0"/>
              <a:t>Trigonometry</a:t>
            </a:r>
          </a:p>
          <a:p>
            <a:pPr lvl="1"/>
            <a:r>
              <a:rPr lang="en-US" altLang="ko-KR" smtClean="0"/>
              <a:t>sin, cos, tan</a:t>
            </a:r>
          </a:p>
          <a:p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37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314572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Characters</a:t>
            </a:r>
          </a:p>
          <a:p>
            <a:pPr lvl="1"/>
            <a:r>
              <a:rPr lang="en-US" altLang="ko-KR"/>
              <a:t>isAlphaNumeric, isAlpha, isAscii, isWhitespace, isControl, isDigit, isGraph, isLowerCase, isUpperCase, isPrintable, isPunct, isSpace, isHexadecimalDigit</a:t>
            </a:r>
          </a:p>
          <a:p>
            <a:endParaRPr lang="en-US" altLang="ko-KR" smtClean="0"/>
          </a:p>
          <a:p>
            <a:r>
              <a:rPr lang="en-US" altLang="ko-KR" smtClean="0"/>
              <a:t>Random number</a:t>
            </a:r>
          </a:p>
          <a:p>
            <a:pPr lvl="1"/>
            <a:r>
              <a:rPr lang="en-US" altLang="ko-KR" smtClean="0"/>
              <a:t>randomSeed, random</a:t>
            </a:r>
          </a:p>
          <a:p>
            <a:endParaRPr lang="en-US" altLang="ko-KR" smtClean="0"/>
          </a:p>
          <a:p>
            <a:r>
              <a:rPr lang="en-US" altLang="ko-KR" smtClean="0"/>
              <a:t>Bits &amp; Bytes</a:t>
            </a:r>
          </a:p>
          <a:p>
            <a:pPr lvl="1"/>
            <a:r>
              <a:rPr lang="en-US" altLang="ko-KR" smtClean="0"/>
              <a:t>lowByte, highByte, bitRead, bitWrite, bitSet, bitClear, bit</a:t>
            </a:r>
          </a:p>
          <a:p>
            <a:endParaRPr lang="en-US" altLang="ko-KR" smtClean="0"/>
          </a:p>
          <a:p>
            <a:r>
              <a:rPr lang="en-US" altLang="ko-KR" smtClean="0"/>
              <a:t>External interrupt</a:t>
            </a:r>
          </a:p>
          <a:p>
            <a:pPr lvl="1"/>
            <a:r>
              <a:rPr lang="en-US" altLang="ko-KR" smtClean="0"/>
              <a:t>attachinterrupt, detachinterrupt</a:t>
            </a:r>
          </a:p>
          <a:p>
            <a:endParaRPr lang="en-US" altLang="ko-KR" smtClean="0"/>
          </a:p>
          <a:p>
            <a:r>
              <a:rPr lang="en-US" altLang="ko-KR" smtClean="0"/>
              <a:t>Interrupt</a:t>
            </a:r>
          </a:p>
          <a:p>
            <a:pPr lvl="1"/>
            <a:r>
              <a:rPr lang="en-US" altLang="ko-KR" smtClean="0"/>
              <a:t>interrupts, nointerrupts</a:t>
            </a:r>
          </a:p>
          <a:p>
            <a:endParaRPr lang="en-US" altLang="ko-KR" smtClean="0"/>
          </a:p>
          <a:p>
            <a:r>
              <a:rPr lang="en-US" altLang="ko-KR" smtClean="0"/>
              <a:t>Communication</a:t>
            </a:r>
          </a:p>
          <a:p>
            <a:pPr lvl="1"/>
            <a:r>
              <a:rPr lang="en-US" altLang="ko-KR" smtClean="0"/>
              <a:t>Serial, Stream</a:t>
            </a:r>
          </a:p>
          <a:p>
            <a:pPr lvl="1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38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1868791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14. Function (Digital I/O)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423592" y="1340768"/>
            <a:ext cx="7272808" cy="4872604"/>
          </a:xfrm>
        </p:spPr>
        <p:txBody>
          <a:bodyPr>
            <a:normAutofit/>
          </a:bodyPr>
          <a:lstStyle/>
          <a:p>
            <a:r>
              <a:rPr lang="en-US" altLang="ko-KR" smtClean="0"/>
              <a:t>pinMode(pin, mode) </a:t>
            </a:r>
          </a:p>
          <a:p>
            <a:pPr lvl="1"/>
            <a:r>
              <a:rPr lang="en-US" altLang="ko-KR" smtClean="0"/>
              <a:t>digital pin</a:t>
            </a:r>
            <a:r>
              <a:rPr lang="ko-KR" altLang="en-US" smtClean="0"/>
              <a:t>의 입출력 방향설정</a:t>
            </a:r>
            <a:r>
              <a:rPr lang="en-US" altLang="ko-KR" smtClean="0"/>
              <a:t>, </a:t>
            </a:r>
          </a:p>
          <a:p>
            <a:pPr lvl="1"/>
            <a:r>
              <a:rPr lang="en-US" altLang="ko-KR" smtClean="0"/>
              <a:t>pin : int</a:t>
            </a:r>
            <a:r>
              <a:rPr lang="ko-KR" altLang="en-US" smtClean="0"/>
              <a:t>형</a:t>
            </a:r>
            <a:r>
              <a:rPr lang="en-US" altLang="ko-KR"/>
              <a:t> </a:t>
            </a:r>
            <a:r>
              <a:rPr lang="ko-KR" altLang="en-US" smtClean="0"/>
              <a:t>핀번호</a:t>
            </a:r>
            <a:endParaRPr lang="en-US" altLang="ko-KR" smtClean="0"/>
          </a:p>
          <a:p>
            <a:pPr lvl="1"/>
            <a:r>
              <a:rPr lang="en-US" altLang="ko-KR" smtClean="0"/>
              <a:t>mode : INPUT, OUTPUT, INPUT_PULLUP</a:t>
            </a:r>
          </a:p>
          <a:p>
            <a:endParaRPr lang="en-US" altLang="ko-KR" smtClean="0"/>
          </a:p>
          <a:p>
            <a:r>
              <a:rPr lang="en-US" altLang="ko-KR" smtClean="0"/>
              <a:t>digitalWrite(pin, value)</a:t>
            </a:r>
          </a:p>
          <a:p>
            <a:pPr lvl="1"/>
            <a:r>
              <a:rPr lang="en-US" altLang="ko-KR" smtClean="0"/>
              <a:t>digital pin</a:t>
            </a:r>
            <a:r>
              <a:rPr lang="ko-KR" altLang="en-US" smtClean="0"/>
              <a:t>에 논리값 출력</a:t>
            </a:r>
            <a:endParaRPr lang="en-US" altLang="ko-KR" smtClean="0"/>
          </a:p>
          <a:p>
            <a:pPr lvl="1"/>
            <a:r>
              <a:rPr lang="en-US" altLang="ko-KR" smtClean="0"/>
              <a:t>value : HIGH, LOW</a:t>
            </a:r>
          </a:p>
          <a:p>
            <a:endParaRPr lang="en-US" altLang="ko-KR" smtClean="0"/>
          </a:p>
          <a:p>
            <a:r>
              <a:rPr lang="en-US" altLang="ko-KR" smtClean="0"/>
              <a:t>digitalRead(pin)</a:t>
            </a:r>
          </a:p>
          <a:p>
            <a:pPr lvl="1"/>
            <a:r>
              <a:rPr lang="en-US" altLang="ko-KR" smtClean="0"/>
              <a:t>return value : int</a:t>
            </a:r>
            <a:r>
              <a:rPr lang="ko-KR" altLang="en-US" smtClean="0"/>
              <a:t>형</a:t>
            </a:r>
            <a:r>
              <a:rPr lang="en-US" altLang="ko-KR" smtClean="0"/>
              <a:t> HIGH, LOW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39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8408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 of Arduino</a:t>
            </a:r>
            <a:endParaRPr lang="en-GB" altLang="ko-KR" dirty="0" smtClean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From </a:t>
            </a:r>
            <a:r>
              <a:rPr lang="en-US" altLang="ko-KR" dirty="0" smtClean="0">
                <a:hlinkClick r:id="rId3"/>
              </a:rPr>
              <a:t>www.arduino.cc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“Arduino is an open-source prototyping platform based on easy-to-use hardware and software.”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2005, Open platform from Italy’s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SmartProject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Components of Arduino</a:t>
            </a:r>
          </a:p>
          <a:p>
            <a:pPr lvl="1"/>
            <a:r>
              <a:rPr lang="en-US" altLang="ko-KR" dirty="0" smtClean="0"/>
              <a:t>CPU board</a:t>
            </a:r>
            <a:r>
              <a:rPr lang="ko-KR" altLang="en-US" dirty="0" smtClean="0"/>
              <a:t> </a:t>
            </a:r>
            <a:r>
              <a:rPr lang="en-US" altLang="ko-KR" dirty="0" smtClean="0"/>
              <a:t>: Arduino board</a:t>
            </a:r>
          </a:p>
          <a:p>
            <a:pPr lvl="2"/>
            <a:r>
              <a:rPr lang="en-US" altLang="ko-KR" dirty="0" smtClean="0"/>
              <a:t>8-bit Atmel AVR micro-controller : ATmega8, 168, 328, 1280, 2560</a:t>
            </a:r>
          </a:p>
          <a:p>
            <a:pPr lvl="2"/>
            <a:r>
              <a:rPr lang="en-US" altLang="ko-KR" dirty="0" smtClean="0"/>
              <a:t>32-bit Atmel ARM Cortext-M3 : SAM3X8E</a:t>
            </a:r>
          </a:p>
          <a:p>
            <a:pPr lvl="1"/>
            <a:r>
              <a:rPr lang="en-US" altLang="ko-KR" dirty="0" smtClean="0"/>
              <a:t>Expansion board : “shield”</a:t>
            </a:r>
          </a:p>
          <a:p>
            <a:pPr lvl="1"/>
            <a:r>
              <a:rPr lang="en-US" altLang="ko-KR" dirty="0" smtClean="0"/>
              <a:t>IDE : Arduino Software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5877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15. Function (Digital I/O)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0FA95-7F98-411D-AAFE-1FE44FDDBCC2}" type="slidenum">
              <a:rPr lang="en-GB" altLang="ko-KR" smtClean="0"/>
              <a:pPr/>
              <a:t>40</a:t>
            </a:fld>
            <a:endParaRPr lang="en-GB" altLang="ko-KR"/>
          </a:p>
        </p:txBody>
      </p:sp>
      <p:sp>
        <p:nvSpPr>
          <p:cNvPr id="5" name="TextBox 4"/>
          <p:cNvSpPr txBox="1"/>
          <p:nvPr/>
        </p:nvSpPr>
        <p:spPr>
          <a:xfrm>
            <a:off x="2279576" y="836713"/>
            <a:ext cx="597311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int ledPin = 13; // LED connected to digital pin 13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int inPin = 7;   // pushbutton connected to digital pin 7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int val = 0;     // variable to store the read value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void setup()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pinMode(ledPin, OUTPUT);      // sets the digital pin 13 as output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pinMode(inPin, INPUT);      // sets the digital pin 7 as input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void loop()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val = digitalRead(inPin);   // read the input pin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  digitalWrite(ledPin, val);    // sets the LED to the button's value</a:t>
            </a:r>
            <a:b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2279576" y="908721"/>
            <a:ext cx="0" cy="312309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6543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16. </a:t>
            </a:r>
            <a:r>
              <a:rPr lang="ko-KR" altLang="en-US" dirty="0" smtClean="0"/>
              <a:t>예제 프로그램 실행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430FA95-7F98-411D-AAFE-1FE44FDDBCC2}" type="slidenum">
              <a:rPr lang="en-GB" altLang="ko-KR" smtClean="0"/>
              <a:pPr/>
              <a:t>41</a:t>
            </a:fld>
            <a:endParaRPr lang="en-GB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16" y="1331120"/>
            <a:ext cx="4502249" cy="216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0032" y="1888714"/>
            <a:ext cx="1863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LED_BUILTIN 13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9815" y="1061494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Blink </a:t>
            </a:r>
            <a:r>
              <a:rPr lang="ko-KR" altLang="en-US" sz="1200" b="1" dirty="0"/>
              <a:t>프로그램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32876" y="2313744"/>
            <a:ext cx="219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보드의 내장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대부분 디지털 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번에 연결되어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37698" y="3684070"/>
            <a:ext cx="5694563" cy="2882660"/>
            <a:chOff x="3131840" y="3669666"/>
            <a:chExt cx="5694563" cy="28826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4221088"/>
              <a:ext cx="4699818" cy="2331238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 bwMode="auto">
            <a:xfrm>
              <a:off x="4644008" y="4046793"/>
              <a:ext cx="0" cy="606343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3181035" y="3705500"/>
              <a:ext cx="2068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Blink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점멸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4703659" y="3975126"/>
              <a:ext cx="864096" cy="95328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5436096" y="3669666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업로드시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점멸</a:t>
              </a:r>
            </a:p>
          </p:txBody>
        </p:sp>
        <p:cxnSp>
          <p:nvCxnSpPr>
            <p:cNvPr id="21" name="직선 화살표 연결선 20"/>
            <p:cNvCxnSpPr/>
            <p:nvPr/>
          </p:nvCxnSpPr>
          <p:spPr bwMode="auto">
            <a:xfrm flipH="1">
              <a:off x="6707526" y="4046793"/>
              <a:ext cx="977094" cy="120609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455515" y="3674358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리셋 버튼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80720" y="1076428"/>
            <a:ext cx="330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예제 프로그램으로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보드와 호스트 컴퓨터의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연결상태와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보드의 정상동작 여부를 테스트할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403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I/O Device Interfaces for Arduino</a:t>
            </a:r>
            <a:endParaRPr lang="en-GB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66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4-Digit 7-Segment Module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</a:t>
            </a:r>
            <a:r>
              <a:rPr lang="en-US" altLang="ko-KR" sz="1400" dirty="0"/>
              <a:t> 7-Segment</a:t>
            </a:r>
            <a:r>
              <a:rPr lang="ko-KR" altLang="en-US" sz="1400" dirty="0"/>
              <a:t>를 연결한 모듈</a:t>
            </a:r>
            <a:endParaRPr lang="en-US" altLang="ko-KR" sz="1400" dirty="0"/>
          </a:p>
          <a:p>
            <a:pPr lvl="1"/>
            <a:r>
              <a:rPr lang="en-US" altLang="ko-KR" sz="1400" dirty="0"/>
              <a:t>12-Pin</a:t>
            </a:r>
            <a:r>
              <a:rPr lang="ko-KR" altLang="en-US" sz="1400" dirty="0"/>
              <a:t> </a:t>
            </a:r>
            <a:r>
              <a:rPr lang="en-US" altLang="ko-KR" sz="1400" dirty="0"/>
              <a:t>Interface</a:t>
            </a:r>
          </a:p>
          <a:p>
            <a:pPr lvl="2"/>
            <a:r>
              <a:rPr lang="en-US" altLang="ko-KR" sz="1400" dirty="0"/>
              <a:t>Digit </a:t>
            </a:r>
            <a:r>
              <a:rPr lang="ko-KR" altLang="en-US" sz="1400" dirty="0"/>
              <a:t>표시 </a:t>
            </a:r>
            <a:r>
              <a:rPr lang="en-US" altLang="ko-KR" sz="1400" dirty="0"/>
              <a:t>: 8-Pin</a:t>
            </a:r>
          </a:p>
          <a:p>
            <a:pPr lvl="2"/>
            <a:r>
              <a:rPr lang="en-US" altLang="ko-KR" sz="1400" dirty="0"/>
              <a:t>Digit </a:t>
            </a:r>
            <a:r>
              <a:rPr lang="ko-KR" altLang="en-US" sz="1400" dirty="0"/>
              <a:t>선택 </a:t>
            </a:r>
            <a:r>
              <a:rPr lang="en-US" altLang="ko-KR" sz="1400" dirty="0"/>
              <a:t>: 4-Pin</a:t>
            </a:r>
          </a:p>
          <a:p>
            <a:pPr lvl="2"/>
            <a:endParaRPr lang="en-US" altLang="ko-KR" sz="1400" dirty="0"/>
          </a:p>
          <a:p>
            <a:r>
              <a:rPr lang="ko-KR" altLang="en-US" sz="1400" dirty="0"/>
              <a:t>한</a:t>
            </a:r>
            <a:r>
              <a:rPr lang="en-US" altLang="ko-KR" sz="1400" dirty="0"/>
              <a:t> </a:t>
            </a:r>
            <a:r>
              <a:rPr lang="ko-KR" altLang="en-US" sz="1400" dirty="0"/>
              <a:t>번에 한 자리 수만 표시</a:t>
            </a:r>
            <a:endParaRPr lang="en-US" altLang="ko-KR" sz="1400" dirty="0"/>
          </a:p>
          <a:p>
            <a:r>
              <a:rPr lang="ko-KR" altLang="en-US" sz="1400" dirty="0"/>
              <a:t>잔상효과를 사용하여 순차적으로 표시하여 </a:t>
            </a:r>
            <a:r>
              <a:rPr lang="en-US" altLang="ko-KR" sz="1400" dirty="0"/>
              <a:t>4 </a:t>
            </a:r>
            <a:r>
              <a:rPr lang="ko-KR" altLang="en-US" sz="1400" dirty="0"/>
              <a:t>자리를 동시에 표시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29" y="1157827"/>
            <a:ext cx="1836812" cy="13376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212977"/>
            <a:ext cx="4356792" cy="21016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80" y="3212976"/>
            <a:ext cx="3519900" cy="29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08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</a:t>
            </a:r>
            <a:r>
              <a:rPr lang="ko-KR" altLang="en-US" dirty="0" smtClean="0"/>
              <a:t> </a:t>
            </a:r>
            <a:r>
              <a:rPr lang="en-US" altLang="ko-KR" dirty="0" smtClean="0"/>
              <a:t>LCD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고정된</a:t>
            </a:r>
            <a:r>
              <a:rPr lang="en-US" altLang="ko-KR" sz="1400" dirty="0"/>
              <a:t> </a:t>
            </a:r>
            <a:r>
              <a:rPr lang="ko-KR" altLang="en-US" sz="1400" dirty="0"/>
              <a:t>위치에 문자 단위로 영문자 숫자를 표시</a:t>
            </a:r>
            <a:endParaRPr lang="en-US" altLang="ko-KR" sz="1400" dirty="0"/>
          </a:p>
          <a:p>
            <a:pPr lvl="1"/>
            <a:r>
              <a:rPr lang="ko-KR" altLang="en-US" sz="1400" dirty="0"/>
              <a:t>간단한 메시지 출력에 활용</a:t>
            </a:r>
            <a:endParaRPr lang="en-US" altLang="ko-KR" sz="1400" dirty="0"/>
          </a:p>
          <a:p>
            <a:pPr lvl="1"/>
            <a:r>
              <a:rPr lang="ko-KR" altLang="en-US" sz="1400" dirty="0"/>
              <a:t>일반적으로 </a:t>
            </a:r>
            <a:r>
              <a:rPr lang="en-US" altLang="ko-KR" sz="1400" dirty="0"/>
              <a:t>16 x 2</a:t>
            </a:r>
            <a:r>
              <a:rPr lang="ko-KR" altLang="en-US" sz="1400" dirty="0"/>
              <a:t>열</a:t>
            </a:r>
            <a:endParaRPr lang="en-US" altLang="ko-KR" sz="1400" dirty="0"/>
          </a:p>
          <a:p>
            <a:r>
              <a:rPr lang="en-US" altLang="ko-KR" sz="1400" dirty="0"/>
              <a:t>16-pin</a:t>
            </a:r>
            <a:r>
              <a:rPr lang="ko-KR" altLang="en-US" sz="1400" dirty="0"/>
              <a:t> </a:t>
            </a:r>
            <a:r>
              <a:rPr lang="en-US" altLang="ko-KR" sz="1400" dirty="0"/>
              <a:t>Interface</a:t>
            </a:r>
          </a:p>
          <a:p>
            <a:pPr lvl="1"/>
            <a:r>
              <a:rPr lang="en-US" altLang="ko-KR" sz="1400" dirty="0"/>
              <a:t>Data : 8-pin (8-bit</a:t>
            </a:r>
            <a:r>
              <a:rPr lang="ko-KR" altLang="en-US" sz="1400" dirty="0"/>
              <a:t> </a:t>
            </a:r>
            <a:r>
              <a:rPr lang="en-US" altLang="ko-KR" sz="1400" dirty="0"/>
              <a:t>mode, 4-bit mode)</a:t>
            </a:r>
          </a:p>
          <a:p>
            <a:pPr lvl="1"/>
            <a:r>
              <a:rPr lang="en-US" altLang="ko-KR" sz="1400" dirty="0"/>
              <a:t>Control : 3-pin</a:t>
            </a:r>
          </a:p>
          <a:p>
            <a:pPr lvl="1"/>
            <a:r>
              <a:rPr lang="en-US" altLang="ko-KR" sz="1400" dirty="0"/>
              <a:t>Power &amp; Back-Light : 5-pin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212977"/>
            <a:ext cx="3690410" cy="3284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36160" y="1266131"/>
            <a:ext cx="2930098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RS(Register Selection)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	0 : Command Register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	1 : Data Register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R/W(Read/Write)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	0 : Write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	1 : Read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Enable : Falling Edge Triggered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463" y="2947811"/>
            <a:ext cx="2628292" cy="34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67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</a:t>
            </a:r>
            <a:r>
              <a:rPr lang="ko-KR" altLang="en-US" dirty="0" smtClean="0"/>
              <a:t> </a:t>
            </a:r>
            <a:r>
              <a:rPr lang="en-US" altLang="ko-KR" dirty="0" smtClean="0"/>
              <a:t>LCD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Arduino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LiquidCrystal</a:t>
            </a:r>
            <a:r>
              <a:rPr lang="en-US" altLang="ko-KR" sz="1400" dirty="0"/>
              <a:t> </a:t>
            </a: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LiquidCrystal.h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헤더파일</a:t>
            </a:r>
            <a:r>
              <a:rPr lang="ko-KR" altLang="en-US" sz="1400" dirty="0"/>
              <a:t> 사용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정된</a:t>
            </a:r>
            <a:r>
              <a:rPr lang="en-US" altLang="ko-KR" sz="1400" dirty="0"/>
              <a:t> </a:t>
            </a:r>
            <a:r>
              <a:rPr lang="ko-KR" altLang="en-US" sz="1400" dirty="0"/>
              <a:t>위치에 문자 단위로 영문자 숫자를 표시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199277" y="2348881"/>
            <a:ext cx="6142194" cy="22467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#include &lt;</a:t>
            </a:r>
            <a:r>
              <a:rPr lang="en-US" altLang="ko-KR" sz="1400" dirty="0" err="1">
                <a:solidFill>
                  <a:srgbClr val="0070C0"/>
                </a:solidFill>
              </a:rPr>
              <a:t>LiquidCrystal.h</a:t>
            </a:r>
            <a:r>
              <a:rPr lang="en-US" altLang="ko-KR" sz="14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…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LiquidCrystal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</a:rPr>
              <a:t>clcd</a:t>
            </a:r>
            <a:r>
              <a:rPr lang="en-US" altLang="ko-KR" sz="1400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clcd.begin</a:t>
            </a:r>
            <a:r>
              <a:rPr lang="en-US" altLang="ko-KR" sz="1400" dirty="0">
                <a:solidFill>
                  <a:srgbClr val="0070C0"/>
                </a:solidFill>
              </a:rPr>
              <a:t>(16,2);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clcd.print</a:t>
            </a:r>
            <a:r>
              <a:rPr lang="en-US" altLang="ko-KR" sz="1400" dirty="0">
                <a:solidFill>
                  <a:srgbClr val="0070C0"/>
                </a:solidFill>
              </a:rPr>
              <a:t>(“test”);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clcd.write</a:t>
            </a:r>
            <a:r>
              <a:rPr lang="en-US" altLang="ko-KR" sz="1400" dirty="0">
                <a:solidFill>
                  <a:srgbClr val="0070C0"/>
                </a:solidFill>
              </a:rPr>
              <a:t>(‘1’);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clcd.clear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clcd.SetCursor</a:t>
            </a:r>
            <a:r>
              <a:rPr lang="en-US" altLang="ko-KR" sz="1400" dirty="0">
                <a:solidFill>
                  <a:srgbClr val="0070C0"/>
                </a:solidFill>
              </a:rPr>
              <a:t>(0,1);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clcd.createChar</a:t>
            </a:r>
            <a:r>
              <a:rPr lang="en-US" altLang="ko-KR" sz="1400" dirty="0">
                <a:solidFill>
                  <a:srgbClr val="0070C0"/>
                </a:solidFill>
              </a:rPr>
              <a:t>(0,user1); // user1</a:t>
            </a:r>
            <a:r>
              <a:rPr lang="ko-KR" altLang="en-US" sz="1400" dirty="0">
                <a:solidFill>
                  <a:srgbClr val="0070C0"/>
                </a:solidFill>
              </a:rPr>
              <a:t>으로 정의한 문자를 첫 번째 글자로 추가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94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 LCD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Graphic Liquid Crystal Display</a:t>
            </a:r>
          </a:p>
          <a:p>
            <a:pPr lvl="1"/>
            <a:r>
              <a:rPr lang="ko-KR" altLang="en-US" dirty="0" err="1" smtClean="0"/>
              <a:t>픽셀단위</a:t>
            </a:r>
            <a:r>
              <a:rPr lang="ko-KR" altLang="en-US" dirty="0" smtClean="0"/>
              <a:t> 표시가 가능한 </a:t>
            </a:r>
            <a:r>
              <a:rPr lang="en-US" altLang="ko-KR" dirty="0" smtClean="0"/>
              <a:t>LCD</a:t>
            </a:r>
          </a:p>
          <a:p>
            <a:pPr lvl="2"/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 표시가 가능</a:t>
            </a:r>
            <a:r>
              <a:rPr lang="en-US" altLang="ko-KR" dirty="0" smtClean="0"/>
              <a:t>.</a:t>
            </a:r>
            <a:endParaRPr lang="en-GB" altLang="ko-KR" dirty="0" smtClean="0"/>
          </a:p>
          <a:p>
            <a:pPr lvl="1"/>
            <a:endParaRPr lang="en-GB" altLang="ko-KR" dirty="0" smtClean="0"/>
          </a:p>
          <a:p>
            <a:r>
              <a:rPr lang="en-US" altLang="ko-KR" dirty="0" smtClean="0"/>
              <a:t>GLCD </a:t>
            </a:r>
            <a:r>
              <a:rPr lang="ko-KR" altLang="en-US" dirty="0" smtClean="0"/>
              <a:t>모듈은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핀 배치가 서로 다르기 때문에</a:t>
            </a:r>
            <a:r>
              <a:rPr lang="en-US" altLang="ko-KR" dirty="0" smtClean="0"/>
              <a:t>, Datasheet </a:t>
            </a:r>
            <a:r>
              <a:rPr lang="ko-KR" altLang="en-US" dirty="0" smtClean="0"/>
              <a:t>참조 필수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 </a:t>
            </a:r>
            <a:r>
              <a:rPr lang="en-US" altLang="ko-KR" dirty="0" smtClean="0"/>
              <a:t>GLCD</a:t>
            </a:r>
          </a:p>
          <a:p>
            <a:pPr lvl="1"/>
            <a:r>
              <a:rPr lang="en-US" altLang="ko-KR" dirty="0" smtClean="0"/>
              <a:t>KS0108 LCD Driver </a:t>
            </a:r>
            <a:r>
              <a:rPr lang="ko-KR" altLang="en-US" dirty="0" smtClean="0"/>
              <a:t>사용하는 </a:t>
            </a:r>
            <a:r>
              <a:rPr lang="en-US" altLang="ko-KR" dirty="0" smtClean="0"/>
              <a:t>GLCD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126 x 64 pixels</a:t>
            </a:r>
          </a:p>
          <a:p>
            <a:pPr lvl="2"/>
            <a:r>
              <a:rPr lang="en-US" altLang="ko-KR" dirty="0" smtClean="0"/>
              <a:t>20-pin interface</a:t>
            </a:r>
          </a:p>
        </p:txBody>
      </p:sp>
    </p:spTree>
    <p:extLst>
      <p:ext uri="{BB962C8B-B14F-4D97-AF65-F5344CB8AC3E}">
        <p14:creationId xmlns:p14="http://schemas.microsoft.com/office/powerpoint/2010/main" val="290406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KS0108 Interface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20-pin interface</a:t>
            </a:r>
          </a:p>
          <a:p>
            <a:pPr lvl="1"/>
            <a:r>
              <a:rPr lang="en-US" altLang="ko-KR" dirty="0" smtClean="0"/>
              <a:t>8 data pins</a:t>
            </a:r>
          </a:p>
          <a:p>
            <a:pPr lvl="1"/>
            <a:r>
              <a:rPr lang="en-US" altLang="ko-KR" dirty="0" smtClean="0"/>
              <a:t>5 control pins</a:t>
            </a:r>
          </a:p>
          <a:p>
            <a:pPr lvl="1"/>
            <a:r>
              <a:rPr lang="en-US" altLang="ko-KR" dirty="0" smtClean="0"/>
              <a:t>6 power-supply pins</a:t>
            </a:r>
          </a:p>
          <a:p>
            <a:pPr lvl="1"/>
            <a:r>
              <a:rPr lang="en-US" altLang="ko-KR" dirty="0" smtClean="0"/>
              <a:t>1 reset pin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89" y="2924944"/>
            <a:ext cx="4340739" cy="20162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9" y="2924944"/>
            <a:ext cx="3465813" cy="37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87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 LCD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GLCD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openGLCD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95601" y="2060848"/>
            <a:ext cx="4917821" cy="2677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#include &lt;</a:t>
            </a:r>
            <a:r>
              <a:rPr lang="en-US" altLang="ko-KR" sz="1400" dirty="0" err="1">
                <a:solidFill>
                  <a:srgbClr val="0070C0"/>
                </a:solidFill>
              </a:rPr>
              <a:t>openGLCD.h</a:t>
            </a:r>
            <a:r>
              <a:rPr lang="en-US" altLang="ko-KR" sz="14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#include &lt;</a:t>
            </a:r>
            <a:r>
              <a:rPr lang="en-US" altLang="ko-KR" sz="1400" dirty="0" err="1">
                <a:solidFill>
                  <a:srgbClr val="0070C0"/>
                </a:solidFill>
              </a:rPr>
              <a:t>openGLCD_Buildinfo.h</a:t>
            </a:r>
            <a:r>
              <a:rPr lang="en-US" altLang="ko-KR" sz="14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#include &lt;</a:t>
            </a:r>
            <a:r>
              <a:rPr lang="en-US" altLang="ko-KR" sz="1400" dirty="0" err="1">
                <a:solidFill>
                  <a:srgbClr val="0070C0"/>
                </a:solidFill>
              </a:rPr>
              <a:t>openGLCD_Config.h</a:t>
            </a:r>
            <a:r>
              <a:rPr lang="en-US" altLang="ko-KR" sz="14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…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GLCD.Init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GLCD.SelectFont</a:t>
            </a:r>
            <a:r>
              <a:rPr lang="en-US" altLang="ko-KR" sz="1400" dirty="0">
                <a:solidFill>
                  <a:srgbClr val="0070C0"/>
                </a:solidFill>
              </a:rPr>
              <a:t>(System5x7);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GLCD.CursorTo</a:t>
            </a:r>
            <a:r>
              <a:rPr lang="en-US" altLang="ko-KR" sz="1400" dirty="0">
                <a:solidFill>
                  <a:srgbClr val="0070C0"/>
                </a:solidFill>
              </a:rPr>
              <a:t>(3,4); // 5x7 Font, 6x8 space, 8 row x 21 col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GLCD.print</a:t>
            </a:r>
            <a:r>
              <a:rPr lang="en-US" altLang="ko-KR" sz="1400" dirty="0">
                <a:solidFill>
                  <a:srgbClr val="0070C0"/>
                </a:solidFill>
              </a:rPr>
              <a:t>(“test”);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GLCD.CursorToXY</a:t>
            </a:r>
            <a:r>
              <a:rPr lang="en-US" altLang="ko-KR" sz="1400" dirty="0">
                <a:solidFill>
                  <a:srgbClr val="0070C0"/>
                </a:solidFill>
              </a:rPr>
              <a:t>(100,100);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GLCD.print</a:t>
            </a:r>
            <a:r>
              <a:rPr lang="en-US" altLang="ko-KR" sz="1400" dirty="0">
                <a:solidFill>
                  <a:srgbClr val="0070C0"/>
                </a:solidFill>
              </a:rPr>
              <a:t>((char)(‘A’+10));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….</a:t>
            </a:r>
          </a:p>
          <a:p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3513" y="2060848"/>
            <a:ext cx="1624291" cy="24622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</a:rPr>
              <a:t>ClearScreen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DrawVLine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DrawHLine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DrawLine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DrawRect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DrawRoundRect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DrawTriangle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DrawCircle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DrawEllipse</a:t>
            </a:r>
            <a:r>
              <a:rPr lang="en-US" altLang="ko-KR" sz="1400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ko-KR" sz="1400">
                <a:solidFill>
                  <a:srgbClr val="0070C0"/>
                </a:solidFill>
              </a:rPr>
              <a:t>….</a:t>
            </a:r>
            <a:endParaRPr lang="en-US" altLang="ko-KR" sz="1400" dirty="0">
              <a:solidFill>
                <a:srgbClr val="0070C0"/>
              </a:solidFill>
            </a:endParaRPr>
          </a:p>
          <a:p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6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Motors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전기신호를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사용하여 기계장치의 회전 동력을 얻어내는 장치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모터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이동 장치 </a:t>
            </a:r>
            <a:r>
              <a:rPr lang="en-US" altLang="ko-KR" dirty="0" smtClean="0"/>
              <a:t>: RC Vehicle</a:t>
            </a:r>
          </a:p>
          <a:p>
            <a:pPr lvl="1"/>
            <a:r>
              <a:rPr lang="ko-KR" altLang="en-US" dirty="0" smtClean="0"/>
              <a:t>로봇 관절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각종 </a:t>
            </a:r>
            <a:r>
              <a:rPr lang="en-US" altLang="ko-KR" dirty="0" smtClean="0"/>
              <a:t>Home, Office, Factory </a:t>
            </a:r>
            <a:r>
              <a:rPr lang="ko-KR" altLang="en-US" dirty="0" smtClean="0"/>
              <a:t>자동화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모터 유형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Servo </a:t>
            </a:r>
            <a:r>
              <a:rPr lang="ko-KR" altLang="en-US" dirty="0" smtClean="0"/>
              <a:t>모터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8861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Line-up of Arduino</a:t>
            </a:r>
            <a:endParaRPr lang="en-GB" altLang="ko-KR" dirty="0" smtClean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https://www.arduino.cc/en/Main/Products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5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24" y="1577063"/>
            <a:ext cx="6292180" cy="4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543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 Motor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직류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전원이 공급되면 회전하고 공급이 중단되면 멈추는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 축이 연속적으로 회전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정지시</a:t>
            </a:r>
            <a:r>
              <a:rPr lang="ko-KR" altLang="en-US" dirty="0" smtClean="0"/>
              <a:t> 관성으로 인해 정확한 정지 위치를 지정하기 어려움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가격이 싸고 구조와 제어가 간단</a:t>
            </a:r>
            <a:endParaRPr lang="en-US" altLang="ko-KR" dirty="0" smtClean="0"/>
          </a:p>
          <a:p>
            <a:r>
              <a:rPr lang="ko-KR" altLang="en-US" dirty="0" smtClean="0"/>
              <a:t>모터 연결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VCC, GND</a:t>
            </a:r>
          </a:p>
          <a:p>
            <a:pPr lvl="1"/>
            <a:r>
              <a:rPr lang="ko-KR" altLang="en-US" dirty="0" smtClean="0"/>
              <a:t>구분이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 방법에 따라 회전 방향이 달라진다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모터 드라이버</a:t>
            </a:r>
            <a:r>
              <a:rPr lang="en-US" altLang="ko-KR" dirty="0" smtClean="0"/>
              <a:t>(motor</a:t>
            </a:r>
            <a:r>
              <a:rPr lang="ko-KR" altLang="en-US" dirty="0" smtClean="0"/>
              <a:t> </a:t>
            </a:r>
            <a:r>
              <a:rPr lang="en-US" altLang="ko-KR" dirty="0" smtClean="0"/>
              <a:t>driver)</a:t>
            </a:r>
          </a:p>
          <a:p>
            <a:pPr lvl="1"/>
            <a:r>
              <a:rPr lang="ko-KR" altLang="en-US" dirty="0" smtClean="0"/>
              <a:t>모터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구동에 필요한 충분한 전류를 확보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 max. 40mA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별도 전원 공급 필요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모터 회전방향을 제어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H-Bridge </a:t>
            </a:r>
            <a:r>
              <a:rPr lang="ko-KR" altLang="en-US" dirty="0" smtClean="0"/>
              <a:t>회로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 드라이버 </a:t>
            </a:r>
            <a:r>
              <a:rPr lang="en-US" altLang="ko-KR" dirty="0" smtClean="0"/>
              <a:t>: L293(2</a:t>
            </a:r>
            <a:r>
              <a:rPr lang="ko-KR" altLang="en-US" dirty="0" smtClean="0"/>
              <a:t>개 모터 제어</a:t>
            </a:r>
            <a:r>
              <a:rPr lang="en-US" altLang="ko-KR" dirty="0" smtClean="0"/>
              <a:t>), L298</a:t>
            </a:r>
          </a:p>
        </p:txBody>
      </p:sp>
    </p:spTree>
    <p:extLst>
      <p:ext uri="{BB962C8B-B14F-4D97-AF65-F5344CB8AC3E}">
        <p14:creationId xmlns:p14="http://schemas.microsoft.com/office/powerpoint/2010/main" val="2679640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Servo Motor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387588" y="1124744"/>
            <a:ext cx="7740860" cy="51125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DC </a:t>
            </a:r>
            <a:r>
              <a:rPr lang="ko-KR" altLang="en-US" dirty="0" smtClean="0"/>
              <a:t>모터의 한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모터에 위치 제어가 가능하도록 귀환 제어 회로가 추가됨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정밀한 정지 위치 제어가 가능</a:t>
            </a:r>
            <a:endParaRPr lang="en-US" altLang="ko-KR" dirty="0" smtClean="0"/>
          </a:p>
          <a:p>
            <a:r>
              <a:rPr lang="ko-KR" altLang="en-US" dirty="0" smtClean="0"/>
              <a:t>가격이 비싸지만</a:t>
            </a:r>
            <a:r>
              <a:rPr lang="en-US" altLang="ko-KR" dirty="0" smtClean="0"/>
              <a:t>, Step </a:t>
            </a:r>
            <a:r>
              <a:rPr lang="ko-KR" altLang="en-US" dirty="0" smtClean="0"/>
              <a:t>모터에 비해 회전 속도가 빠르다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서보</a:t>
            </a:r>
            <a:r>
              <a:rPr lang="ko-KR" altLang="en-US" dirty="0" smtClean="0"/>
              <a:t> 모터의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회전각이 </a:t>
            </a:r>
            <a:r>
              <a:rPr lang="en-US" altLang="ko-KR" dirty="0" smtClean="0"/>
              <a:t>0 ~ 270</a:t>
            </a:r>
          </a:p>
          <a:p>
            <a:pPr lvl="1"/>
            <a:r>
              <a:rPr lang="ko-KR" altLang="en-US" dirty="0" smtClean="0"/>
              <a:t>연속 회전 </a:t>
            </a:r>
            <a:r>
              <a:rPr lang="ko-KR" altLang="en-US" dirty="0" err="1" smtClean="0"/>
              <a:t>서보</a:t>
            </a:r>
            <a:r>
              <a:rPr lang="ko-KR" altLang="en-US" dirty="0" smtClean="0"/>
              <a:t> 모터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회전 범위가 </a:t>
            </a:r>
            <a:r>
              <a:rPr lang="en-US" altLang="ko-KR" dirty="0" smtClean="0"/>
              <a:t>0~360</a:t>
            </a:r>
          </a:p>
          <a:p>
            <a:r>
              <a:rPr lang="ko-KR" altLang="en-US" dirty="0" smtClean="0"/>
              <a:t>모터 연결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개의 연결선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VCC (</a:t>
            </a:r>
            <a:r>
              <a:rPr lang="ko-KR" altLang="en-US" dirty="0" smtClean="0"/>
              <a:t>빨강</a:t>
            </a:r>
            <a:r>
              <a:rPr lang="en-US" altLang="ko-KR" dirty="0" smtClean="0"/>
              <a:t>), GND (</a:t>
            </a:r>
            <a:r>
              <a:rPr lang="ko-KR" altLang="en-US" dirty="0" smtClean="0"/>
              <a:t>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갈색</a:t>
            </a:r>
            <a:r>
              <a:rPr lang="en-US" altLang="ko-KR" dirty="0" smtClean="0"/>
              <a:t>), </a:t>
            </a:r>
          </a:p>
          <a:p>
            <a:pPr lvl="2"/>
            <a:r>
              <a:rPr lang="en-US" altLang="ko-KR" dirty="0" smtClean="0"/>
              <a:t>Control (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데이터 선</a:t>
            </a:r>
            <a:r>
              <a:rPr lang="en-US" altLang="ko-KR" dirty="0"/>
              <a:t> </a:t>
            </a:r>
            <a:r>
              <a:rPr lang="ko-KR" altLang="en-US" dirty="0" smtClean="0"/>
              <a:t>또는 펄스 선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VCC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GND </a:t>
            </a:r>
            <a:r>
              <a:rPr lang="ko-KR" altLang="en-US" dirty="0" smtClean="0"/>
              <a:t>연결주의</a:t>
            </a:r>
            <a:endParaRPr lang="en-US" altLang="ko-KR" dirty="0" smtClean="0"/>
          </a:p>
          <a:p>
            <a:r>
              <a:rPr lang="ko-KR" altLang="en-US" dirty="0" smtClean="0"/>
              <a:t>제어방법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 </a:t>
            </a:r>
            <a:r>
              <a:rPr lang="ko-KR" altLang="en-US" dirty="0" smtClean="0"/>
              <a:t>신호를 사용하여 제어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펄스폭에</a:t>
            </a:r>
            <a:r>
              <a:rPr lang="ko-KR" altLang="en-US" dirty="0" smtClean="0"/>
              <a:t> 따라 회전각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1ms=0, 1.25ms=45, 1.5ms=90, 1.75ms=135, 2ms=180 </a:t>
            </a:r>
          </a:p>
        </p:txBody>
      </p:sp>
    </p:spTree>
    <p:extLst>
      <p:ext uri="{BB962C8B-B14F-4D97-AF65-F5344CB8AC3E}">
        <p14:creationId xmlns:p14="http://schemas.microsoft.com/office/powerpoint/2010/main" val="411874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Servo Motor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아두이노에서</a:t>
            </a:r>
            <a:r>
              <a:rPr lang="ko-KR" altLang="en-US" dirty="0" smtClean="0"/>
              <a:t> 제어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 </a:t>
            </a:r>
            <a:r>
              <a:rPr lang="ko-KR" altLang="en-US" dirty="0" smtClean="0"/>
              <a:t>신호를 사용하여 특정 정지 위치로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50Hz PWM </a:t>
            </a:r>
            <a:r>
              <a:rPr lang="ko-KR" altLang="en-US" dirty="0" smtClean="0"/>
              <a:t>신호의 </a:t>
            </a:r>
            <a:r>
              <a:rPr lang="en-US" altLang="ko-KR" dirty="0" smtClean="0"/>
              <a:t>Duty Cycle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 </a:t>
            </a:r>
            <a:r>
              <a:rPr lang="ko-KR" altLang="en-US" dirty="0" err="1" smtClean="0"/>
              <a:t>정지위치</a:t>
            </a:r>
            <a:r>
              <a:rPr lang="ko-KR" altLang="en-US" dirty="0" smtClean="0"/>
              <a:t>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“Servo” </a:t>
            </a:r>
            <a:r>
              <a:rPr lang="ko-KR" altLang="en-US" dirty="0" smtClean="0"/>
              <a:t>제공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95601" y="2708921"/>
            <a:ext cx="7130157" cy="25545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#define PLS_PIN 10                 // control pin number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#define MIN_PLS_WIDTH 544    // 0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에 해당하는 펄스 폭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 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544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#define MAX_PLS_WIDTH 2400  // 180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도에 해당하는 펄스 폭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 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2400</a:t>
            </a:r>
          </a:p>
          <a:p>
            <a:endParaRPr lang="en-US" altLang="ko-KR" sz="16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Servo </a:t>
            </a:r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mySMotor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pulsePin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10;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angle;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mySMotor.attach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pulsePin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myServo.write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(angle);</a:t>
            </a:r>
            <a:endParaRPr lang="ko-KR" altLang="en-US" sz="16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567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Motor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공급되면 일정 각도만 회전하는 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펄스 신호를 사용하여 제어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분할각</a:t>
            </a:r>
            <a:r>
              <a:rPr lang="en-US" altLang="ko-KR" dirty="0" smtClean="0"/>
              <a:t>(</a:t>
            </a:r>
            <a:r>
              <a:rPr lang="en-US" altLang="ko-KR" dirty="0"/>
              <a:t>s</a:t>
            </a:r>
            <a:r>
              <a:rPr lang="en-US" altLang="ko-KR" dirty="0" smtClean="0"/>
              <a:t>tep angle) : </a:t>
            </a:r>
            <a:r>
              <a:rPr lang="ko-KR" altLang="en-US" dirty="0" smtClean="0"/>
              <a:t>펄스 신호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입력에 대해 회전하는 각도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정지 위치를 분할 각 단위로만 제어 가능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179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Solenoid Motor</a:t>
            </a:r>
            <a:endParaRPr lang="en-GB" altLang="ko-K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원통형으로 감은 전기 코일</a:t>
            </a:r>
            <a:r>
              <a:rPr lang="en-US" altLang="ko-KR" dirty="0" smtClean="0"/>
              <a:t>(Solenoid)</a:t>
            </a:r>
            <a:r>
              <a:rPr lang="ko-KR" altLang="en-US" dirty="0" smtClean="0"/>
              <a:t>를 사용한 모터</a:t>
            </a:r>
            <a:endParaRPr lang="en-US" altLang="ko-KR" dirty="0" smtClean="0"/>
          </a:p>
          <a:p>
            <a:r>
              <a:rPr lang="ko-KR" altLang="en-US" dirty="0" smtClean="0"/>
              <a:t>전기 에너지를 직선 왕복운동으로 변환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솔레노이드</a:t>
            </a:r>
            <a:r>
              <a:rPr lang="ko-KR" altLang="en-US" dirty="0" smtClean="0"/>
              <a:t> 밸브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유체의 흐름을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Door-lock </a:t>
            </a:r>
            <a:r>
              <a:rPr lang="ko-KR" altLang="en-US" dirty="0" smtClean="0"/>
              <a:t>에 많이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err="1" smtClean="0"/>
              <a:t>사용예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212977"/>
            <a:ext cx="5429250" cy="2505075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 bwMode="auto">
          <a:xfrm>
            <a:off x="7536160" y="3068960"/>
            <a:ext cx="0" cy="612068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69961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08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Release History of Arduino</a:t>
            </a:r>
            <a:endParaRPr lang="en-GB" altLang="ko-KR" dirty="0" smtClean="0"/>
          </a:p>
        </p:txBody>
      </p:sp>
      <p:sp>
        <p:nvSpPr>
          <p:cNvPr id="245770" name="내용 개체 틀 2457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hlinkClick r:id="rId3"/>
              </a:rPr>
              <a:t>https://en.wikipedia.org/wiki/List_of_Arduino_boards_and_compatible_systems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6</a:t>
            </a:fld>
            <a:endParaRPr lang="en-US" altLang="ko-KR"/>
          </a:p>
        </p:txBody>
      </p:sp>
      <p:grpSp>
        <p:nvGrpSpPr>
          <p:cNvPr id="31" name="그룹 30"/>
          <p:cNvGrpSpPr/>
          <p:nvPr/>
        </p:nvGrpSpPr>
        <p:grpSpPr>
          <a:xfrm>
            <a:off x="2335214" y="3797598"/>
            <a:ext cx="7632848" cy="852945"/>
            <a:chOff x="755576" y="3820400"/>
            <a:chExt cx="7632848" cy="852945"/>
          </a:xfrm>
        </p:grpSpPr>
        <p:cxnSp>
          <p:nvCxnSpPr>
            <p:cNvPr id="3" name="직선 연결선 2"/>
            <p:cNvCxnSpPr/>
            <p:nvPr/>
          </p:nvCxnSpPr>
          <p:spPr bwMode="auto">
            <a:xfrm>
              <a:off x="755576" y="4365104"/>
              <a:ext cx="7632848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" name="TextBox 3"/>
            <p:cNvSpPr txBox="1"/>
            <p:nvPr/>
          </p:nvSpPr>
          <p:spPr>
            <a:xfrm>
              <a:off x="7658858" y="3820400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2015</a:t>
              </a:r>
              <a:endParaRPr lang="ko-KR" altLang="en-US" sz="1600"/>
            </a:p>
          </p:txBody>
        </p:sp>
        <p:cxnSp>
          <p:nvCxnSpPr>
            <p:cNvPr id="7" name="직선 연결선 6"/>
            <p:cNvCxnSpPr/>
            <p:nvPr/>
          </p:nvCxnSpPr>
          <p:spPr bwMode="auto">
            <a:xfrm>
              <a:off x="7956376" y="4149080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6948264" y="3820400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2014</a:t>
              </a:r>
              <a:endParaRPr lang="ko-KR" altLang="en-US" sz="1600"/>
            </a:p>
          </p:txBody>
        </p:sp>
        <p:cxnSp>
          <p:nvCxnSpPr>
            <p:cNvPr id="11" name="직선 연결선 10"/>
            <p:cNvCxnSpPr/>
            <p:nvPr/>
          </p:nvCxnSpPr>
          <p:spPr bwMode="auto">
            <a:xfrm>
              <a:off x="7245782" y="4149080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6290706" y="384405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2013</a:t>
              </a:r>
              <a:endParaRPr lang="ko-KR" altLang="en-US" sz="1600"/>
            </a:p>
          </p:txBody>
        </p:sp>
        <p:cxnSp>
          <p:nvCxnSpPr>
            <p:cNvPr id="13" name="직선 연결선 12"/>
            <p:cNvCxnSpPr/>
            <p:nvPr/>
          </p:nvCxnSpPr>
          <p:spPr bwMode="auto">
            <a:xfrm>
              <a:off x="6588224" y="4172732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5580112" y="3844052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2012</a:t>
              </a:r>
              <a:endParaRPr lang="ko-KR" altLang="en-US" sz="1600"/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>
              <a:off x="5877630" y="4172732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4965199" y="385776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2011</a:t>
              </a:r>
              <a:endParaRPr lang="ko-KR" altLang="en-US" sz="1600"/>
            </a:p>
          </p:txBody>
        </p:sp>
        <p:cxnSp>
          <p:nvCxnSpPr>
            <p:cNvPr id="17" name="직선 연결선 16"/>
            <p:cNvCxnSpPr/>
            <p:nvPr/>
          </p:nvCxnSpPr>
          <p:spPr bwMode="auto">
            <a:xfrm>
              <a:off x="5262717" y="4186445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4254605" y="385776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2010</a:t>
              </a:r>
              <a:endParaRPr lang="ko-KR" altLang="en-US" sz="1600"/>
            </a:p>
          </p:txBody>
        </p:sp>
        <p:cxnSp>
          <p:nvCxnSpPr>
            <p:cNvPr id="19" name="직선 연결선 18"/>
            <p:cNvCxnSpPr/>
            <p:nvPr/>
          </p:nvCxnSpPr>
          <p:spPr bwMode="auto">
            <a:xfrm>
              <a:off x="4552123" y="4186445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3597047" y="388141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2009</a:t>
              </a:r>
              <a:endParaRPr lang="ko-KR" altLang="en-US" sz="1600"/>
            </a:p>
          </p:txBody>
        </p:sp>
        <p:cxnSp>
          <p:nvCxnSpPr>
            <p:cNvPr id="21" name="직선 연결선 20"/>
            <p:cNvCxnSpPr/>
            <p:nvPr/>
          </p:nvCxnSpPr>
          <p:spPr bwMode="auto">
            <a:xfrm>
              <a:off x="3894565" y="4210097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886453" y="388141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2008</a:t>
              </a:r>
              <a:endParaRPr lang="ko-KR" altLang="en-US" sz="1600"/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>
              <a:off x="3183971" y="4210097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306225" y="388896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2007</a:t>
              </a:r>
              <a:endParaRPr lang="ko-KR" altLang="en-US" sz="1600"/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2603743" y="4217645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648667" y="391261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2006</a:t>
              </a:r>
              <a:endParaRPr lang="ko-KR" altLang="en-US" sz="1600"/>
            </a:p>
          </p:txBody>
        </p:sp>
        <p:cxnSp>
          <p:nvCxnSpPr>
            <p:cNvPr id="27" name="직선 연결선 26"/>
            <p:cNvCxnSpPr/>
            <p:nvPr/>
          </p:nvCxnSpPr>
          <p:spPr bwMode="auto">
            <a:xfrm>
              <a:off x="1946185" y="4241297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938073" y="391261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2005</a:t>
              </a:r>
              <a:endParaRPr lang="ko-KR" altLang="en-US" sz="1600"/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1235591" y="4241297"/>
              <a:ext cx="0" cy="43204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직선 화살표 연결선 8"/>
          <p:cNvCxnSpPr/>
          <p:nvPr/>
        </p:nvCxnSpPr>
        <p:spPr bwMode="auto">
          <a:xfrm>
            <a:off x="6655694" y="3046157"/>
            <a:ext cx="0" cy="129614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358177" y="2403605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Uno,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Mega2560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>
            <a:off x="9153855" y="2326077"/>
            <a:ext cx="0" cy="20162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8856338" y="1988840"/>
            <a:ext cx="1601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Zero, Zero Pro</a:t>
            </a:r>
            <a:endParaRPr lang="ko-KR" altLang="en-US" sz="1600" b="1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 bwMode="auto">
          <a:xfrm>
            <a:off x="8023846" y="2837386"/>
            <a:ext cx="15712" cy="151347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7870344" y="2485907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Due</a:t>
            </a:r>
            <a:endParaRPr lang="ko-KR" altLang="en-US" sz="1600" b="1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 bwMode="auto">
          <a:xfrm>
            <a:off x="8626499" y="2686117"/>
            <a:ext cx="0" cy="167329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8328981" y="2344365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Yun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 bwMode="auto">
          <a:xfrm>
            <a:off x="7758793" y="2343191"/>
            <a:ext cx="0" cy="201622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7132242" y="1988840"/>
            <a:ext cx="1100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Leonardo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 bwMode="auto">
          <a:xfrm>
            <a:off x="7132242" y="3694229"/>
            <a:ext cx="1952" cy="6577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800355" y="3084638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Ethernet,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Mega ADK</a:t>
            </a:r>
          </a:p>
        </p:txBody>
      </p:sp>
      <p:cxnSp>
        <p:nvCxnSpPr>
          <p:cNvPr id="52" name="직선 화살표 연결선 51"/>
          <p:cNvCxnSpPr/>
          <p:nvPr/>
        </p:nvCxnSpPr>
        <p:spPr bwMode="auto">
          <a:xfrm>
            <a:off x="6422046" y="3694229"/>
            <a:ext cx="1952" cy="6577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6180884" y="3334189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Fio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 bwMode="auto">
          <a:xfrm>
            <a:off x="5066835" y="2968631"/>
            <a:ext cx="0" cy="136206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4763609" y="2673045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Nano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>
            <a:off x="4590234" y="3672931"/>
            <a:ext cx="1952" cy="6577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4349073" y="3312891"/>
            <a:ext cx="874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LilyPad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 bwMode="auto">
          <a:xfrm>
            <a:off x="8118700" y="3498530"/>
            <a:ext cx="0" cy="8523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8018783" y="3148551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Esplora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 bwMode="auto">
          <a:xfrm>
            <a:off x="8088883" y="3084637"/>
            <a:ext cx="0" cy="12576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8031703" y="2867974"/>
            <a:ext cx="743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Micro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화살표 연결선 66"/>
          <p:cNvCxnSpPr>
            <a:stCxn id="57" idx="3"/>
          </p:cNvCxnSpPr>
          <p:nvPr/>
        </p:nvCxnSpPr>
        <p:spPr bwMode="auto">
          <a:xfrm>
            <a:off x="5223735" y="3477232"/>
            <a:ext cx="0" cy="87362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5122189" y="3084637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Mini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6842356" y="3334189"/>
            <a:ext cx="614913" cy="3073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35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: Arduino </a:t>
            </a:r>
            <a:r>
              <a:rPr lang="en-US" altLang="ko-KR" dirty="0" smtClean="0"/>
              <a:t>MEGA2560</a:t>
            </a:r>
            <a:endParaRPr lang="en-GB" altLang="ko-KR" dirty="0" smtClean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CPU : ATmega2560</a:t>
            </a:r>
          </a:p>
          <a:p>
            <a:pPr lvl="1"/>
            <a:r>
              <a:rPr lang="en-US" altLang="ko-KR" dirty="0" smtClean="0"/>
              <a:t>256KB (Flash), 8KB(SRAM), 4KB(EEPROM)</a:t>
            </a:r>
          </a:p>
          <a:p>
            <a:pPr lvl="1"/>
            <a:r>
              <a:rPr lang="en-US" altLang="ko-KR" dirty="0" smtClean="0"/>
              <a:t>Clock : 16MHz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Operating </a:t>
            </a:r>
            <a:r>
              <a:rPr lang="en-US" altLang="ko-KR" dirty="0" smtClean="0"/>
              <a:t>Voltage : 5V</a:t>
            </a:r>
          </a:p>
          <a:p>
            <a:pPr lvl="1"/>
            <a:r>
              <a:rPr lang="en-US" altLang="ko-KR" dirty="0" smtClean="0"/>
              <a:t>Input Voltage : </a:t>
            </a:r>
            <a:r>
              <a:rPr lang="en-US" altLang="ko-KR" dirty="0" smtClean="0"/>
              <a:t>7~12V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62" y="2663840"/>
            <a:ext cx="494403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>
            <a:off x="7577349" y="1992756"/>
            <a:ext cx="0" cy="17512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193330" y="1664076"/>
            <a:ext cx="203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ATmega2560-16AU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8575" y="2237621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ICSP header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8203016" y="2590183"/>
            <a:ext cx="1" cy="122918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직선 화살표 연결선 10"/>
          <p:cNvCxnSpPr/>
          <p:nvPr/>
        </p:nvCxnSpPr>
        <p:spPr bwMode="auto">
          <a:xfrm flipH="1">
            <a:off x="8699704" y="3914041"/>
            <a:ext cx="1613949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313652" y="3743960"/>
            <a:ext cx="711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Reset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 bwMode="auto">
          <a:xfrm>
            <a:off x="4672282" y="4752072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930232" y="4587733"/>
            <a:ext cx="107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Jack (5V)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 bwMode="auto">
          <a:xfrm>
            <a:off x="4547332" y="3455928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883969" y="329158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>
            <a:off x="4589017" y="4118340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925654" y="3954001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497230" y="4870246"/>
            <a:ext cx="959851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V="1">
            <a:off x="7011768" y="5152758"/>
            <a:ext cx="1" cy="28803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618777" y="5440790"/>
            <a:ext cx="112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Power (8)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466591" y="4863470"/>
            <a:ext cx="2040086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 bwMode="auto">
          <a:xfrm flipV="1">
            <a:off x="8486634" y="5145982"/>
            <a:ext cx="1" cy="28803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8093642" y="5434014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Analog In (8)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946517" y="2705364"/>
            <a:ext cx="1431032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26" name="직선 화살표 연결선 25"/>
          <p:cNvCxnSpPr/>
          <p:nvPr/>
        </p:nvCxnSpPr>
        <p:spPr bwMode="auto">
          <a:xfrm flipH="1">
            <a:off x="9377550" y="2890697"/>
            <a:ext cx="551550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9929101" y="270536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Comm.(10)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9506677" y="2705364"/>
            <a:ext cx="230912" cy="216488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29" name="직선 화살표 연결선 28"/>
          <p:cNvCxnSpPr/>
          <p:nvPr/>
        </p:nvCxnSpPr>
        <p:spPr bwMode="auto">
          <a:xfrm flipH="1">
            <a:off x="9753242" y="4540020"/>
            <a:ext cx="551550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0304792" y="4354686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Digital (18x2) 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618776" y="2705365"/>
            <a:ext cx="1327741" cy="2825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97229" y="2093982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Digital(12) 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 bwMode="auto">
          <a:xfrm>
            <a:off x="6997738" y="2401961"/>
            <a:ext cx="15863" cy="29102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86979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IoTMakers</a:t>
            </a:r>
            <a:r>
              <a:rPr lang="en-US" altLang="ko-KR" dirty="0" smtClean="0"/>
              <a:t> </a:t>
            </a:r>
            <a:r>
              <a:rPr lang="en-US" altLang="ko-KR" dirty="0" smtClean="0"/>
              <a:t>Starter </a:t>
            </a:r>
            <a:r>
              <a:rPr lang="en-US" altLang="ko-KR" dirty="0" smtClean="0"/>
              <a:t>Kit</a:t>
            </a:r>
            <a:endParaRPr lang="en-GB" altLang="ko-KR" dirty="0" smtClean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Arduino </a:t>
            </a:r>
            <a:r>
              <a:rPr lang="en-US" altLang="ko-KR" dirty="0"/>
              <a:t>UNO compatible</a:t>
            </a:r>
          </a:p>
          <a:p>
            <a:pPr lvl="1"/>
            <a:r>
              <a:rPr lang="en-US" altLang="ko-KR" dirty="0" smtClean="0">
                <a:hlinkClick r:id="rId3"/>
              </a:rPr>
              <a:t>http://www.wowsystem.co.kr/index.php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Main </a:t>
            </a:r>
            <a:r>
              <a:rPr lang="en-US" altLang="ko-KR" dirty="0"/>
              <a:t>board</a:t>
            </a:r>
          </a:p>
          <a:p>
            <a:pPr lvl="1"/>
            <a:r>
              <a:rPr lang="en-US" altLang="ko-KR" dirty="0"/>
              <a:t>Processor : ATmega328-AU, </a:t>
            </a:r>
          </a:p>
          <a:p>
            <a:pPr lvl="2"/>
            <a:r>
              <a:rPr lang="en-US" altLang="ko-KR" dirty="0" smtClean="0">
                <a:hlinkClick r:id="rId4"/>
              </a:rPr>
              <a:t>https://kr.mouser.com/ProductDetail/Microchip-Technology-Atmel/ATMEGA328-AU?qs=lwdSMh1%2FoYJRHuGBjWz9Pg==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I/O board</a:t>
            </a:r>
          </a:p>
          <a:p>
            <a:pPr lvl="1"/>
            <a:r>
              <a:rPr lang="en-US" altLang="ko-KR" dirty="0"/>
              <a:t>Wi-Fi Shield</a:t>
            </a:r>
          </a:p>
          <a:p>
            <a:pPr lvl="1"/>
            <a:r>
              <a:rPr lang="en-US" altLang="ko-KR" dirty="0"/>
              <a:t>LED Module</a:t>
            </a:r>
          </a:p>
          <a:p>
            <a:pPr lvl="1"/>
            <a:r>
              <a:rPr lang="en-US" altLang="ko-KR" dirty="0"/>
              <a:t>FND Module</a:t>
            </a:r>
          </a:p>
          <a:p>
            <a:pPr lvl="1"/>
            <a:r>
              <a:rPr lang="en-US" altLang="ko-KR" dirty="0"/>
              <a:t>Ambient Light Sensor Module</a:t>
            </a:r>
          </a:p>
          <a:p>
            <a:pPr lvl="1"/>
            <a:r>
              <a:rPr lang="en-US" altLang="ko-KR" dirty="0"/>
              <a:t>Temperature Sensor Module</a:t>
            </a:r>
          </a:p>
          <a:p>
            <a:pPr lvl="1"/>
            <a:r>
              <a:rPr lang="en-US" altLang="ko-KR" dirty="0"/>
              <a:t>Ultrasonic Sensor Module</a:t>
            </a:r>
          </a:p>
          <a:p>
            <a:pPr lvl="1"/>
            <a:r>
              <a:rPr lang="en-US" altLang="ko-KR" dirty="0"/>
              <a:t>Motor Module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2113-4421-49D5-9488-264777B2596C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72" y="3600389"/>
            <a:ext cx="5230590" cy="26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84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WoW</a:t>
            </a:r>
            <a:r>
              <a:rPr lang="en-US" altLang="ko-KR" dirty="0"/>
              <a:t> </a:t>
            </a:r>
            <a:r>
              <a:rPr lang="en-US" altLang="ko-KR" dirty="0" err="1"/>
              <a:t>IoTMakers</a:t>
            </a:r>
            <a:r>
              <a:rPr lang="en-US" altLang="ko-KR" dirty="0"/>
              <a:t> Starter Kit</a:t>
            </a:r>
            <a:endParaRPr lang="en-GB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ADAB2113-4421-49D5-9488-264777B2596C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62" y="2348880"/>
            <a:ext cx="494403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>
            <a:off x="5900949" y="1677796"/>
            <a:ext cx="0" cy="17512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516930" y="1349116"/>
            <a:ext cx="203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ATmega2560-16AU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2175" y="1922661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ICSP header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6526616" y="2275223"/>
            <a:ext cx="1" cy="122918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직선 화살표 연결선 13"/>
          <p:cNvCxnSpPr/>
          <p:nvPr/>
        </p:nvCxnSpPr>
        <p:spPr bwMode="auto">
          <a:xfrm flipH="1">
            <a:off x="7023304" y="3599081"/>
            <a:ext cx="1613949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637252" y="3429000"/>
            <a:ext cx="711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Reset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>
            <a:off x="2995882" y="4437112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253832" y="4272773"/>
            <a:ext cx="107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Jack (5V)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2870932" y="3140968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207569" y="297662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12617" y="3803380"/>
            <a:ext cx="79208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249254" y="3639041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</a:p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Host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820830" y="4555286"/>
            <a:ext cx="959851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 bwMode="auto">
          <a:xfrm flipV="1">
            <a:off x="5335368" y="4837798"/>
            <a:ext cx="1" cy="28803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942377" y="5125830"/>
            <a:ext cx="112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Power (8)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790191" y="4548510"/>
            <a:ext cx="2040086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 flipV="1">
            <a:off x="6810234" y="4831022"/>
            <a:ext cx="1" cy="28803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417242" y="5119054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Analog In (8)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270117" y="2390404"/>
            <a:ext cx="1431032" cy="2825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 bwMode="auto">
          <a:xfrm flipH="1">
            <a:off x="7701150" y="2575737"/>
            <a:ext cx="551550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8252701" y="239040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Comm.(10)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830277" y="2390404"/>
            <a:ext cx="230912" cy="216488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cxnSp>
        <p:nvCxnSpPr>
          <p:cNvPr id="39" name="직선 화살표 연결선 38"/>
          <p:cNvCxnSpPr/>
          <p:nvPr/>
        </p:nvCxnSpPr>
        <p:spPr bwMode="auto">
          <a:xfrm flipH="1">
            <a:off x="8076842" y="4225060"/>
            <a:ext cx="551550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8628392" y="4039726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Digital (18x2) 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942376" y="2390405"/>
            <a:ext cx="1327741" cy="2825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latin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0829" y="1779022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atin typeface="맑은 고딕" panose="020B0503020000020004" pitchFamily="50" charset="-127"/>
                <a:ea typeface="맑은 고딕" panose="020B0503020000020004" pitchFamily="50" charset="-127"/>
              </a:rPr>
              <a:t>Digital(12) </a:t>
            </a:r>
            <a:endParaRPr lang="ko-KR" altLang="en-US" sz="16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 bwMode="auto">
          <a:xfrm>
            <a:off x="5321338" y="2087001"/>
            <a:ext cx="15863" cy="29102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4373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12400</TotalTime>
  <Words>2136</Words>
  <Application>Microsoft Office PowerPoint</Application>
  <PresentationFormat>와이드스크린</PresentationFormat>
  <Paragraphs>611</Paragraphs>
  <Slides>55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굴림</vt:lpstr>
      <vt:lpstr>맑은 고딕</vt:lpstr>
      <vt:lpstr>Arial</vt:lpstr>
      <vt:lpstr>Times New Roman</vt:lpstr>
      <vt:lpstr>Wingdings</vt:lpstr>
      <vt:lpstr>Office 테마</vt:lpstr>
      <vt:lpstr>IoT Practice-II Arduino Programming on WoW Kit</vt:lpstr>
      <vt:lpstr>Objective</vt:lpstr>
      <vt:lpstr>Arduino</vt:lpstr>
      <vt:lpstr>Overview of Arduino</vt:lpstr>
      <vt:lpstr>Line-up of Arduino</vt:lpstr>
      <vt:lpstr>Release History of Arduino</vt:lpstr>
      <vt:lpstr>Example : Arduino MEGA2560</vt:lpstr>
      <vt:lpstr>WoW IoTMakers Starter Kit</vt:lpstr>
      <vt:lpstr>WoW IoTMakers Starter Kit</vt:lpstr>
      <vt:lpstr>Arduino IDE</vt:lpstr>
      <vt:lpstr>Arduino Programming</vt:lpstr>
      <vt:lpstr>1. Arduino IDE</vt:lpstr>
      <vt:lpstr>2. Arduino 연결</vt:lpstr>
      <vt:lpstr>2.1 USB 인터페이스</vt:lpstr>
      <vt:lpstr>3. PIN Mapping</vt:lpstr>
      <vt:lpstr>3. PIN Mapping</vt:lpstr>
      <vt:lpstr>3. PIN Mapping</vt:lpstr>
      <vt:lpstr>4. Arduino Header Files</vt:lpstr>
      <vt:lpstr>5. Arduino Source</vt:lpstr>
      <vt:lpstr>6. Arduino main()</vt:lpstr>
      <vt:lpstr>7. Bootloader</vt:lpstr>
      <vt:lpstr>8. Bootloader</vt:lpstr>
      <vt:lpstr>9. Library</vt:lpstr>
      <vt:lpstr>Arduino Language</vt:lpstr>
      <vt:lpstr>1. Arduino Language</vt:lpstr>
      <vt:lpstr>2. Arduino Language</vt:lpstr>
      <vt:lpstr>3. Arduino Language</vt:lpstr>
      <vt:lpstr>4. setup( )/loop( )</vt:lpstr>
      <vt:lpstr>5. Control Structure</vt:lpstr>
      <vt:lpstr>6. Operator</vt:lpstr>
      <vt:lpstr>7. Constant</vt:lpstr>
      <vt:lpstr>7. Constant</vt:lpstr>
      <vt:lpstr>8. Constant</vt:lpstr>
      <vt:lpstr>9. Data Type</vt:lpstr>
      <vt:lpstr>10. Conversion</vt:lpstr>
      <vt:lpstr>11. Etc..</vt:lpstr>
      <vt:lpstr>12. Function</vt:lpstr>
      <vt:lpstr>13. Function</vt:lpstr>
      <vt:lpstr>14. Function (Digital I/O)</vt:lpstr>
      <vt:lpstr>15. Function (Digital I/O)</vt:lpstr>
      <vt:lpstr>16. 예제 프로그램 실행</vt:lpstr>
      <vt:lpstr>I/O Device Interfaces for Arduino</vt:lpstr>
      <vt:lpstr>4-Digit 7-Segment Module</vt:lpstr>
      <vt:lpstr>Text LCD</vt:lpstr>
      <vt:lpstr>Text LCD</vt:lpstr>
      <vt:lpstr>Graphic LCD</vt:lpstr>
      <vt:lpstr>KS0108 Interface</vt:lpstr>
      <vt:lpstr>Graphic LCD</vt:lpstr>
      <vt:lpstr>Motors</vt:lpstr>
      <vt:lpstr>DC Motor</vt:lpstr>
      <vt:lpstr>Servo Motor</vt:lpstr>
      <vt:lpstr>Servo Motor</vt:lpstr>
      <vt:lpstr>Step Motor</vt:lpstr>
      <vt:lpstr>Solenoid Motor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Seungryeol Yoo</dc:creator>
  <cp:lastModifiedBy>jang</cp:lastModifiedBy>
  <cp:revision>705</cp:revision>
  <cp:lastPrinted>2018-09-06T02:04:17Z</cp:lastPrinted>
  <dcterms:created xsi:type="dcterms:W3CDTF">2017-04-28T04:49:28Z</dcterms:created>
  <dcterms:modified xsi:type="dcterms:W3CDTF">2019-08-20T22:43:04Z</dcterms:modified>
</cp:coreProperties>
</file>